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3"/>
  </p:notesMasterIdLst>
  <p:sldIdLst>
    <p:sldId id="258" r:id="rId2"/>
    <p:sldId id="278" r:id="rId3"/>
    <p:sldId id="279" r:id="rId4"/>
    <p:sldId id="318" r:id="rId5"/>
    <p:sldId id="310" r:id="rId6"/>
    <p:sldId id="280" r:id="rId7"/>
    <p:sldId id="319" r:id="rId8"/>
    <p:sldId id="322" r:id="rId9"/>
    <p:sldId id="308" r:id="rId10"/>
    <p:sldId id="312" r:id="rId11"/>
    <p:sldId id="324" r:id="rId12"/>
    <p:sldId id="321" r:id="rId13"/>
    <p:sldId id="323" r:id="rId14"/>
    <p:sldId id="325" r:id="rId15"/>
    <p:sldId id="320" r:id="rId16"/>
    <p:sldId id="332" r:id="rId17"/>
    <p:sldId id="339" r:id="rId18"/>
    <p:sldId id="340" r:id="rId19"/>
    <p:sldId id="314" r:id="rId20"/>
    <p:sldId id="333" r:id="rId21"/>
    <p:sldId id="334" r:id="rId22"/>
    <p:sldId id="335" r:id="rId23"/>
    <p:sldId id="316" r:id="rId24"/>
    <p:sldId id="336" r:id="rId25"/>
    <p:sldId id="337" r:id="rId26"/>
    <p:sldId id="305" r:id="rId27"/>
    <p:sldId id="300" r:id="rId28"/>
    <p:sldId id="301" r:id="rId29"/>
    <p:sldId id="302" r:id="rId30"/>
    <p:sldId id="303" r:id="rId31"/>
    <p:sldId id="304"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426D8A"/>
    <a:srgbClr val="CC0000"/>
    <a:srgbClr val="F9D43F"/>
    <a:srgbClr val="ECCE62"/>
    <a:srgbClr val="E2CA70"/>
    <a:srgbClr val="C1E5A9"/>
    <a:srgbClr val="8FCF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6626" autoAdjust="0"/>
  </p:normalViewPr>
  <p:slideViewPr>
    <p:cSldViewPr>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2CC748D-58DA-46BB-B14E-F4AB716BBC01}" type="slidenum">
              <a:rPr lang="en-US"/>
              <a:pPr>
                <a:defRPr/>
              </a:pPr>
              <a:t>‹#›</a:t>
            </a:fld>
            <a:endParaRPr lang="en-US" dirty="0"/>
          </a:p>
        </p:txBody>
      </p:sp>
    </p:spTree>
    <p:extLst>
      <p:ext uri="{BB962C8B-B14F-4D97-AF65-F5344CB8AC3E}">
        <p14:creationId xmlns:p14="http://schemas.microsoft.com/office/powerpoint/2010/main" val="32763347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9C3245-892E-49E8-AAA5-03DAF979943F}" type="slidenum">
              <a:rPr lang="en-US" smtClean="0"/>
              <a:pPr eaLnBrk="1" hangingPunct="1"/>
              <a:t>1</a:t>
            </a:fld>
            <a:endParaRPr lang="en-US" dirty="0"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1" dirty="0" smtClean="0"/>
              <a:t>Example:</a:t>
            </a:r>
            <a:r>
              <a:rPr lang="en-US" dirty="0" smtClean="0"/>
              <a:t> A landlord tells an African-American couple that he has no vacancies prior to renting an apartment to a white couple.</a:t>
            </a:r>
          </a:p>
          <a:p>
            <a:endParaRPr lang="en-US" dirty="0" smtClean="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AEBF8F9-C32D-43D4-892D-CA0016BFA6CD}" type="slidenum">
              <a:rPr lang="en-US" smtClean="0"/>
              <a:pPr eaLnBrk="1" hangingPunct="1"/>
              <a:t>27</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1" dirty="0" smtClean="0"/>
              <a:t>Example:</a:t>
            </a:r>
            <a:r>
              <a:rPr lang="en-US" dirty="0" smtClean="0"/>
              <a:t> “How could anyone possibly allow their parents to choose their spouse?”</a:t>
            </a:r>
          </a:p>
          <a:p>
            <a:endParaRPr lang="en-US" dirty="0" smtClean="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67E5AE-3268-446D-AD71-D8BFEC6F3D87}" type="slidenum">
              <a:rPr lang="en-US" smtClean="0"/>
              <a:pPr eaLnBrk="1" hangingPunct="1"/>
              <a:t>28</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1" dirty="0" smtClean="0"/>
              <a:t>Example:</a:t>
            </a:r>
            <a:r>
              <a:rPr lang="en-US" dirty="0" smtClean="0"/>
              <a:t> An eminently qualified woman gets passed over for the division director’s position only because a man has always held that post.</a:t>
            </a:r>
          </a:p>
          <a:p>
            <a:endParaRPr lang="en-US" dirty="0" smtClean="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47350DB-8325-4F83-89F4-4716F1D77EC7}" type="slidenum">
              <a:rPr lang="en-US" smtClean="0"/>
              <a:pPr eaLnBrk="1" hangingPunct="1"/>
              <a:t>29</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1" dirty="0" smtClean="0"/>
              <a:t>Example:</a:t>
            </a:r>
            <a:r>
              <a:rPr lang="en-US" dirty="0" smtClean="0"/>
              <a:t> “Hispanics do not make good managers.”</a:t>
            </a: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E4F498-0CF4-4CB3-ACD8-73C1B6D5A758}" type="slidenum">
              <a:rPr lang="en-US" smtClean="0"/>
              <a:pPr eaLnBrk="1" hangingPunct="1"/>
              <a:t>30</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800" i="1" dirty="0" smtClean="0"/>
              <a:t>Example:</a:t>
            </a:r>
            <a:r>
              <a:rPr lang="en-US" sz="800" dirty="0" smtClean="0"/>
              <a:t> “All Asians are good at math.”</a:t>
            </a:r>
          </a:p>
          <a:p>
            <a:endParaRPr lang="en-US" dirty="0" smtClean="0"/>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3DF4325-F1A8-498B-9508-7C36753127E3}" type="slidenum">
              <a:rPr lang="en-US" smtClean="0"/>
              <a:pPr eaLnBrk="1" hangingPunct="1"/>
              <a:t>31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dirty="0"/>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4873921B-7BDD-4EFE-841C-5960B5ACB24D}" type="slidenum">
              <a:rPr lang="en-US"/>
              <a:pPr>
                <a:defRPr/>
              </a:pPr>
              <a:t>‹#›</a:t>
            </a:fld>
            <a:endParaRPr lang="en-US" dirty="0"/>
          </a:p>
        </p:txBody>
      </p:sp>
    </p:spTree>
    <p:extLst>
      <p:ext uri="{BB962C8B-B14F-4D97-AF65-F5344CB8AC3E}">
        <p14:creationId xmlns:p14="http://schemas.microsoft.com/office/powerpoint/2010/main" val="991082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7C3647D4-1660-4F5F-A4D2-8DB36F2D62FE}" type="slidenum">
              <a:rPr lang="en-US"/>
              <a:pPr>
                <a:defRPr/>
              </a:pPr>
              <a:t>‹#›</a:t>
            </a:fld>
            <a:endParaRPr lang="en-US" dirty="0"/>
          </a:p>
        </p:txBody>
      </p:sp>
    </p:spTree>
    <p:extLst>
      <p:ext uri="{BB962C8B-B14F-4D97-AF65-F5344CB8AC3E}">
        <p14:creationId xmlns:p14="http://schemas.microsoft.com/office/powerpoint/2010/main" val="2405247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439041E8-C326-4C2D-88BD-BFF827FE5566}" type="slidenum">
              <a:rPr lang="en-US"/>
              <a:pPr>
                <a:defRPr/>
              </a:pPr>
              <a:t>‹#›</a:t>
            </a:fld>
            <a:endParaRPr lang="en-US" dirty="0"/>
          </a:p>
        </p:txBody>
      </p:sp>
    </p:spTree>
    <p:extLst>
      <p:ext uri="{BB962C8B-B14F-4D97-AF65-F5344CB8AC3E}">
        <p14:creationId xmlns:p14="http://schemas.microsoft.com/office/powerpoint/2010/main" val="1897599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68EA875D-336F-4627-8469-62D570569D6C}" type="slidenum">
              <a:rPr lang="en-US"/>
              <a:pPr>
                <a:defRPr/>
              </a:pPr>
              <a:t>‹#›</a:t>
            </a:fld>
            <a:endParaRPr lang="en-US" dirty="0"/>
          </a:p>
        </p:txBody>
      </p:sp>
    </p:spTree>
    <p:extLst>
      <p:ext uri="{BB962C8B-B14F-4D97-AF65-F5344CB8AC3E}">
        <p14:creationId xmlns:p14="http://schemas.microsoft.com/office/powerpoint/2010/main" val="3901326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E645CB74-2176-4BCF-87BF-F39C835A6BAB}" type="slidenum">
              <a:rPr lang="en-US"/>
              <a:pPr>
                <a:defRPr/>
              </a:pPr>
              <a:t>‹#›</a:t>
            </a:fld>
            <a:endParaRPr lang="en-US" dirty="0"/>
          </a:p>
        </p:txBody>
      </p:sp>
    </p:spTree>
    <p:extLst>
      <p:ext uri="{BB962C8B-B14F-4D97-AF65-F5344CB8AC3E}">
        <p14:creationId xmlns:p14="http://schemas.microsoft.com/office/powerpoint/2010/main" val="199875251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7988C5AF-142B-4982-A2C6-4724CC3CA448}" type="slidenum">
              <a:rPr lang="en-US"/>
              <a:pPr>
                <a:defRPr/>
              </a:pPr>
              <a:t>‹#›</a:t>
            </a:fld>
            <a:endParaRPr lang="en-US" dirty="0"/>
          </a:p>
        </p:txBody>
      </p:sp>
    </p:spTree>
    <p:extLst>
      <p:ext uri="{BB962C8B-B14F-4D97-AF65-F5344CB8AC3E}">
        <p14:creationId xmlns:p14="http://schemas.microsoft.com/office/powerpoint/2010/main" val="2977714904"/>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DA6C6C52-E942-4819-955D-424C5A94D8C4}" type="slidenum">
              <a:rPr lang="en-US"/>
              <a:pPr>
                <a:defRPr/>
              </a:pPr>
              <a:t>‹#›</a:t>
            </a:fld>
            <a:endParaRPr lang="en-US" dirty="0"/>
          </a:p>
        </p:txBody>
      </p:sp>
    </p:spTree>
    <p:extLst>
      <p:ext uri="{BB962C8B-B14F-4D97-AF65-F5344CB8AC3E}">
        <p14:creationId xmlns:p14="http://schemas.microsoft.com/office/powerpoint/2010/main" val="1792610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ECCF1DE7-87C2-4818-9633-3D78BD8A3EFD}" type="slidenum">
              <a:rPr lang="en-US"/>
              <a:pPr>
                <a:defRPr/>
              </a:pPr>
              <a:t>‹#›</a:t>
            </a:fld>
            <a:endParaRPr lang="en-US" dirty="0"/>
          </a:p>
        </p:txBody>
      </p:sp>
    </p:spTree>
    <p:extLst>
      <p:ext uri="{BB962C8B-B14F-4D97-AF65-F5344CB8AC3E}">
        <p14:creationId xmlns:p14="http://schemas.microsoft.com/office/powerpoint/2010/main" val="4101153859"/>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F7AF9C15-46EF-4AB7-847B-52D468D2FD97}" type="slidenum">
              <a:rPr lang="en-US"/>
              <a:pPr>
                <a:defRPr/>
              </a:pPr>
              <a:t>‹#›</a:t>
            </a:fld>
            <a:endParaRPr lang="en-US" dirty="0"/>
          </a:p>
        </p:txBody>
      </p:sp>
    </p:spTree>
    <p:extLst>
      <p:ext uri="{BB962C8B-B14F-4D97-AF65-F5344CB8AC3E}">
        <p14:creationId xmlns:p14="http://schemas.microsoft.com/office/powerpoint/2010/main" val="1268511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554D8103-4003-4A0C-93BF-C740961533C4}" type="slidenum">
              <a:rPr lang="en-US"/>
              <a:pPr>
                <a:defRPr/>
              </a:pPr>
              <a:t>‹#›</a:t>
            </a:fld>
            <a:endParaRPr lang="en-US" dirty="0"/>
          </a:p>
        </p:txBody>
      </p:sp>
    </p:spTree>
    <p:extLst>
      <p:ext uri="{BB962C8B-B14F-4D97-AF65-F5344CB8AC3E}">
        <p14:creationId xmlns:p14="http://schemas.microsoft.com/office/powerpoint/2010/main" val="148809965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dirty="0"/>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E8A5D87D-2CD7-40E2-96DE-3152224F282E}" type="slidenum">
              <a:rPr lang="en-US"/>
              <a:pPr>
                <a:defRPr/>
              </a:pPr>
              <a:t>‹#›</a:t>
            </a:fld>
            <a:endParaRPr lang="en-US" dirty="0"/>
          </a:p>
        </p:txBody>
      </p:sp>
    </p:spTree>
    <p:extLst>
      <p:ext uri="{BB962C8B-B14F-4D97-AF65-F5344CB8AC3E}">
        <p14:creationId xmlns:p14="http://schemas.microsoft.com/office/powerpoint/2010/main" val="283700810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7FC79282-9998-480A-9678-964963638DD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4" r:id="rId1"/>
    <p:sldLayoutId id="2147483680" r:id="rId2"/>
    <p:sldLayoutId id="2147483685" r:id="rId3"/>
    <p:sldLayoutId id="2147483686" r:id="rId4"/>
    <p:sldLayoutId id="2147483687" r:id="rId5"/>
    <p:sldLayoutId id="2147483688" r:id="rId6"/>
    <p:sldLayoutId id="2147483681" r:id="rId7"/>
    <p:sldLayoutId id="2147483689" r:id="rId8"/>
    <p:sldLayoutId id="2147483690" r:id="rId9"/>
    <p:sldLayoutId id="2147483682" r:id="rId10"/>
    <p:sldLayoutId id="2147483683"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1"/>
          <p:cNvSpPr>
            <a:spLocks noGrp="1" noChangeArrowheads="1"/>
          </p:cNvSpPr>
          <p:nvPr>
            <p:ph type="ctrTitle"/>
          </p:nvPr>
        </p:nvSpPr>
        <p:spPr>
          <a:xfrm>
            <a:off x="685800" y="685800"/>
            <a:ext cx="7924800" cy="2514599"/>
          </a:xfrm>
        </p:spPr>
        <p:txBody>
          <a:bodyPr>
            <a:normAutofit fontScale="90000"/>
          </a:bodyPr>
          <a:lstStyle/>
          <a:p>
            <a:pPr algn="ctr" eaLnBrk="1" fontAlgn="auto" hangingPunct="1">
              <a:spcAft>
                <a:spcPts val="0"/>
              </a:spcAft>
              <a:defRPr/>
            </a:pPr>
            <a:r>
              <a:rPr lang="en-US" sz="5400" dirty="0" smtClean="0">
                <a:solidFill>
                  <a:srgbClr val="CC0000"/>
                </a:solidFill>
                <a:latin typeface="Century Gothic" pitchFamily="34" charset="0"/>
              </a:rPr>
              <a:t>Danielson’s Framework for Teaching: An Overview</a:t>
            </a:r>
          </a:p>
        </p:txBody>
      </p:sp>
      <p:sp>
        <p:nvSpPr>
          <p:cNvPr id="8" name="Subtitle 1"/>
          <p:cNvSpPr txBox="1">
            <a:spLocks/>
          </p:cNvSpPr>
          <p:nvPr/>
        </p:nvSpPr>
        <p:spPr bwMode="auto">
          <a:xfrm>
            <a:off x="685800" y="3505200"/>
            <a:ext cx="7772400" cy="1493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t" anchorCtr="0" compatLnSpc="1">
            <a:prstTxWarp prst="textNoShape">
              <a:avLst/>
            </a:prstTxWarp>
          </a:bodyPr>
          <a:lstStyle>
            <a:lvl1pPr marL="0" marR="64008" indent="0" algn="r" rtl="0" fontAlgn="base">
              <a:spcBef>
                <a:spcPts val="400"/>
              </a:spcBef>
              <a:spcAft>
                <a:spcPct val="0"/>
              </a:spcAft>
              <a:buClr>
                <a:schemeClr val="accent1"/>
              </a:buClr>
              <a:buSzPct val="68000"/>
              <a:buFont typeface="Wingdings 3" pitchFamily="18" charset="2"/>
              <a:buNone/>
              <a:defRPr sz="2700" kern="1200">
                <a:solidFill>
                  <a:schemeClr val="tx2"/>
                </a:solidFill>
                <a:latin typeface="+mn-lt"/>
                <a:ea typeface="+mn-ea"/>
                <a:cs typeface="+mn-cs"/>
              </a:defRPr>
            </a:lvl1pPr>
            <a:lvl2pPr marL="457200" indent="0" algn="ctr" rtl="0" fontAlgn="base">
              <a:spcBef>
                <a:spcPts val="325"/>
              </a:spcBef>
              <a:spcAft>
                <a:spcPct val="0"/>
              </a:spcAft>
              <a:buClr>
                <a:schemeClr val="accent1"/>
              </a:buClr>
              <a:buFont typeface="Verdana" pitchFamily="34" charset="0"/>
              <a:buNone/>
              <a:defRPr sz="2300" kern="1200">
                <a:solidFill>
                  <a:schemeClr val="tx1"/>
                </a:solidFill>
                <a:latin typeface="+mn-lt"/>
                <a:ea typeface="+mn-ea"/>
                <a:cs typeface="+mn-cs"/>
              </a:defRPr>
            </a:lvl2pPr>
            <a:lvl3pPr marL="914400" indent="0" algn="ctr" rtl="0" fontAlgn="base">
              <a:spcBef>
                <a:spcPts val="350"/>
              </a:spcBef>
              <a:spcAft>
                <a:spcPct val="0"/>
              </a:spcAft>
              <a:buClr>
                <a:schemeClr val="accent2"/>
              </a:buClr>
              <a:buSzPct val="100000"/>
              <a:buFont typeface="Wingdings 2" pitchFamily="18" charset="2"/>
              <a:buNone/>
              <a:defRPr sz="2100" kern="1200">
                <a:solidFill>
                  <a:schemeClr val="tx1"/>
                </a:solidFill>
                <a:latin typeface="+mn-lt"/>
                <a:ea typeface="+mn-ea"/>
                <a:cs typeface="+mn-cs"/>
              </a:defRPr>
            </a:lvl3pPr>
            <a:lvl4pPr marL="1371600" indent="0" algn="ctr" rtl="0" fontAlgn="base">
              <a:spcBef>
                <a:spcPts val="350"/>
              </a:spcBef>
              <a:spcAft>
                <a:spcPct val="0"/>
              </a:spcAft>
              <a:buClr>
                <a:schemeClr val="accent2"/>
              </a:buClr>
              <a:buFont typeface="Wingdings 2" pitchFamily="18" charset="2"/>
              <a:buNone/>
              <a:defRPr sz="1900" kern="1200">
                <a:solidFill>
                  <a:schemeClr val="tx1"/>
                </a:solidFill>
                <a:latin typeface="+mn-lt"/>
                <a:ea typeface="+mn-ea"/>
                <a:cs typeface="+mn-cs"/>
              </a:defRPr>
            </a:lvl4pPr>
            <a:lvl5pPr marL="1828800" indent="0" algn="ctr" rtl="0" fontAlgn="base">
              <a:spcBef>
                <a:spcPts val="350"/>
              </a:spcBef>
              <a:spcAft>
                <a:spcPct val="0"/>
              </a:spcAft>
              <a:buClr>
                <a:schemeClr val="accent2"/>
              </a:buClr>
              <a:buFont typeface="Wingdings 2" pitchFamily="18" charset="2"/>
              <a:buNone/>
              <a:defRPr kern="1200">
                <a:solidFill>
                  <a:schemeClr val="tx1"/>
                </a:solidFill>
                <a:latin typeface="+mn-lt"/>
                <a:ea typeface="+mn-ea"/>
                <a:cs typeface="+mn-cs"/>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algn="ctr"/>
            <a:r>
              <a:rPr lang="en-US" sz="3600" b="1" dirty="0" smtClean="0"/>
              <a:t>DOMAIN 2</a:t>
            </a:r>
          </a:p>
          <a:p>
            <a:pPr algn="ctr"/>
            <a:endParaRPr lang="en-US" sz="1200" dirty="0" smtClean="0"/>
          </a:p>
          <a:p>
            <a:pPr algn="ctr"/>
            <a:r>
              <a:rPr lang="en-US" dirty="0" smtClean="0"/>
              <a:t>EDU 325 Practicum 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533400" y="1219200"/>
            <a:ext cx="8077200" cy="5029200"/>
          </a:xfrm>
        </p:spPr>
        <p:txBody>
          <a:bodyPr/>
          <a:lstStyle/>
          <a:p>
            <a:pPr>
              <a:spcAft>
                <a:spcPts val="1200"/>
              </a:spcAft>
            </a:pPr>
            <a:r>
              <a:rPr lang="en-US" sz="2400" dirty="0" smtClean="0"/>
              <a:t>Teacher gives students encouraging comments, remarks, and gestures to help students meet higher standards of performance. </a:t>
            </a:r>
          </a:p>
          <a:p>
            <a:pPr>
              <a:spcAft>
                <a:spcPts val="1200"/>
              </a:spcAft>
            </a:pPr>
            <a:r>
              <a:rPr lang="en-US" sz="2400" dirty="0" smtClean="0"/>
              <a:t>Teacher demonstrates enthusiasm for subject or process being explored by students. </a:t>
            </a:r>
          </a:p>
          <a:p>
            <a:pPr>
              <a:spcAft>
                <a:spcPts val="1200"/>
              </a:spcAft>
            </a:pPr>
            <a:r>
              <a:rPr lang="en-US" sz="2400" dirty="0" smtClean="0"/>
              <a:t>Teacher reminds students of their past successes and helps them set interesting and challenging goals for future endeavors. </a:t>
            </a:r>
          </a:p>
          <a:p>
            <a:pPr>
              <a:spcAft>
                <a:spcPts val="1200"/>
              </a:spcAft>
            </a:pPr>
            <a:r>
              <a:rPr lang="en-US" sz="2400" dirty="0" smtClean="0"/>
              <a:t>Teacher demonstrates confidence in the abilities of students and lets them know that they will perform well. </a:t>
            </a:r>
          </a:p>
        </p:txBody>
      </p:sp>
      <p:sp>
        <p:nvSpPr>
          <p:cNvPr id="20482" name="Title 1"/>
          <p:cNvSpPr>
            <a:spLocks noGrp="1"/>
          </p:cNvSpPr>
          <p:nvPr>
            <p:ph type="title"/>
          </p:nvPr>
        </p:nvSpPr>
        <p:spPr>
          <a:xfrm>
            <a:off x="457200" y="274638"/>
            <a:ext cx="8229600" cy="944562"/>
          </a:xfrm>
        </p:spPr>
        <p:txBody>
          <a:bodyPr>
            <a:normAutofit fontScale="90000"/>
          </a:bodyPr>
          <a:lstStyle/>
          <a:p>
            <a:pPr fontAlgn="auto">
              <a:spcAft>
                <a:spcPts val="0"/>
              </a:spcAft>
              <a:defRPr/>
            </a:pPr>
            <a:r>
              <a:rPr lang="en-US" dirty="0" smtClean="0"/>
              <a:t>Strategies for high expectations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371600"/>
            <a:ext cx="8229600" cy="23622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2400"/>
              </a:spcAft>
            </a:pPr>
            <a:r>
              <a:rPr lang="en-US" sz="2800" dirty="0" smtClean="0"/>
              <a:t>Importance of the content</a:t>
            </a:r>
          </a:p>
          <a:p>
            <a:pPr>
              <a:spcBef>
                <a:spcPts val="600"/>
              </a:spcBef>
              <a:spcAft>
                <a:spcPts val="2400"/>
              </a:spcAft>
            </a:pPr>
            <a:r>
              <a:rPr lang="en-US" sz="2800" dirty="0" smtClean="0"/>
              <a:t>Expectations for learning and achievement</a:t>
            </a:r>
          </a:p>
          <a:p>
            <a:pPr>
              <a:spcBef>
                <a:spcPts val="600"/>
              </a:spcBef>
              <a:spcAft>
                <a:spcPts val="2400"/>
              </a:spcAft>
            </a:pPr>
            <a:r>
              <a:rPr lang="en-US" sz="2800" dirty="0" smtClean="0"/>
              <a:t>Student pride in work</a:t>
            </a:r>
            <a:endParaRPr lang="en-US" sz="2800" dirty="0"/>
          </a:p>
        </p:txBody>
      </p:sp>
      <p:sp>
        <p:nvSpPr>
          <p:cNvPr id="3" name="Title 2"/>
          <p:cNvSpPr txBox="1">
            <a:spLocks/>
          </p:cNvSpPr>
          <p:nvPr/>
        </p:nvSpPr>
        <p:spPr>
          <a:xfrm>
            <a:off x="457200" y="304800"/>
            <a:ext cx="8229600" cy="914400"/>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2b</a:t>
            </a:r>
            <a:endParaRPr lang="en-US" dirty="0"/>
          </a:p>
        </p:txBody>
      </p:sp>
    </p:spTree>
    <p:extLst>
      <p:ext uri="{BB962C8B-B14F-4D97-AF65-F5344CB8AC3E}">
        <p14:creationId xmlns:p14="http://schemas.microsoft.com/office/powerpoint/2010/main" val="1899983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143000"/>
            <a:ext cx="8229600" cy="48641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600" dirty="0" smtClean="0"/>
              <a:t>Teacher demonstrates enthusiasm for the content.</a:t>
            </a:r>
          </a:p>
          <a:p>
            <a:pPr>
              <a:spcAft>
                <a:spcPts val="1200"/>
              </a:spcAft>
            </a:pPr>
            <a:r>
              <a:rPr lang="en-US" sz="2600" dirty="0" smtClean="0"/>
              <a:t>Instructional outcomes, activities and assignments, and classroom interactions convey high expectations for student achievement.</a:t>
            </a:r>
          </a:p>
          <a:p>
            <a:pPr>
              <a:spcAft>
                <a:spcPts val="1200"/>
              </a:spcAft>
            </a:pPr>
            <a:r>
              <a:rPr lang="en-US" sz="2600" dirty="0" smtClean="0"/>
              <a:t>Students value the content and demonstrate pride in their work.</a:t>
            </a:r>
          </a:p>
        </p:txBody>
      </p:sp>
      <p:sp>
        <p:nvSpPr>
          <p:cNvPr id="3" name="Title 2"/>
          <p:cNvSpPr txBox="1">
            <a:spLocks/>
          </p:cNvSpPr>
          <p:nvPr/>
        </p:nvSpPr>
        <p:spPr>
          <a:xfrm>
            <a:off x="457200" y="274638"/>
            <a:ext cx="8229600" cy="715962"/>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3194864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45910" y="1371600"/>
            <a:ext cx="7924800" cy="47244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Teachers must develop procedures for the smooth operation of the classroom and efficient use of time.</a:t>
            </a:r>
          </a:p>
          <a:p>
            <a:pPr>
              <a:spcAft>
                <a:spcPts val="1200"/>
              </a:spcAft>
            </a:pPr>
            <a:r>
              <a:rPr lang="en-US" sz="2400" dirty="0" smtClean="0"/>
              <a:t>Teachers must manage non-instructional duties without losing valuable instructional time.</a:t>
            </a:r>
          </a:p>
          <a:p>
            <a:pPr>
              <a:spcAft>
                <a:spcPts val="1200"/>
              </a:spcAft>
            </a:pPr>
            <a:r>
              <a:rPr lang="en-US" sz="2400" dirty="0" smtClean="0"/>
              <a:t>Resources and materials must be ready at hand and disseminated efficiently.</a:t>
            </a:r>
          </a:p>
          <a:p>
            <a:pPr>
              <a:spcAft>
                <a:spcPts val="1200"/>
              </a:spcAft>
            </a:pPr>
            <a:r>
              <a:rPr lang="en-US" sz="2400" dirty="0" smtClean="0"/>
              <a:t>Instructional groups must be well-planned.</a:t>
            </a:r>
          </a:p>
          <a:p>
            <a:pPr>
              <a:spcAft>
                <a:spcPts val="1200"/>
              </a:spcAft>
            </a:pPr>
            <a:r>
              <a:rPr lang="en-US" sz="2400" dirty="0" smtClean="0"/>
              <a:t>Transition times must be organized.</a:t>
            </a:r>
          </a:p>
          <a:p>
            <a:pPr>
              <a:spcAft>
                <a:spcPts val="1200"/>
              </a:spcAft>
            </a:pPr>
            <a:r>
              <a:rPr lang="en-US" sz="2400" dirty="0" smtClean="0"/>
              <a:t>Emergency procedures must be clear.</a:t>
            </a:r>
            <a:endParaRPr lang="en-US" dirty="0" smtClean="0"/>
          </a:p>
        </p:txBody>
      </p:sp>
      <p:sp>
        <p:nvSpPr>
          <p:cNvPr id="3" name="Title 1"/>
          <p:cNvSpPr txBox="1">
            <a:spLocks/>
          </p:cNvSpPr>
          <p:nvPr/>
        </p:nvSpPr>
        <p:spPr>
          <a:xfrm>
            <a:off x="457200" y="304800"/>
            <a:ext cx="8382000" cy="1143000"/>
          </a:xfrm>
          <a:prstGeom prst="rect">
            <a:avLst/>
          </a:prstGeom>
        </p:spPr>
        <p:txBody>
          <a:bodyPr>
            <a:normAutofit/>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fontAlgn="auto">
              <a:spcAft>
                <a:spcPts val="0"/>
              </a:spcAft>
              <a:defRPr/>
            </a:pPr>
            <a:r>
              <a:rPr lang="en-US" sz="3200" dirty="0" smtClean="0"/>
              <a:t>Component 2c: Managing classroom procedures</a:t>
            </a:r>
          </a:p>
        </p:txBody>
      </p:sp>
    </p:spTree>
    <p:extLst>
      <p:ext uri="{BB962C8B-B14F-4D97-AF65-F5344CB8AC3E}">
        <p14:creationId xmlns:p14="http://schemas.microsoft.com/office/powerpoint/2010/main" val="3531176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371600"/>
            <a:ext cx="8229600" cy="43434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2400"/>
              </a:spcAft>
            </a:pPr>
            <a:r>
              <a:rPr lang="en-US" sz="2800" dirty="0" smtClean="0"/>
              <a:t>Management of instructional groups</a:t>
            </a:r>
          </a:p>
          <a:p>
            <a:pPr>
              <a:spcBef>
                <a:spcPts val="600"/>
              </a:spcBef>
              <a:spcAft>
                <a:spcPts val="2400"/>
              </a:spcAft>
            </a:pPr>
            <a:r>
              <a:rPr lang="en-US" sz="2800" dirty="0" smtClean="0"/>
              <a:t>Management of transitions</a:t>
            </a:r>
          </a:p>
          <a:p>
            <a:pPr>
              <a:spcBef>
                <a:spcPts val="600"/>
              </a:spcBef>
              <a:spcAft>
                <a:spcPts val="2400"/>
              </a:spcAft>
            </a:pPr>
            <a:r>
              <a:rPr lang="en-US" sz="2800" dirty="0" smtClean="0"/>
              <a:t>Management of materials and supplies</a:t>
            </a:r>
          </a:p>
          <a:p>
            <a:pPr>
              <a:spcBef>
                <a:spcPts val="600"/>
              </a:spcBef>
              <a:spcAft>
                <a:spcPts val="2400"/>
              </a:spcAft>
            </a:pPr>
            <a:r>
              <a:rPr lang="en-US" sz="2800" dirty="0" smtClean="0"/>
              <a:t>Performance of non-instructional duties</a:t>
            </a:r>
          </a:p>
          <a:p>
            <a:pPr>
              <a:spcBef>
                <a:spcPts val="600"/>
              </a:spcBef>
              <a:spcAft>
                <a:spcPts val="2400"/>
              </a:spcAft>
            </a:pPr>
            <a:r>
              <a:rPr lang="en-US" sz="2800" dirty="0" smtClean="0"/>
              <a:t>Supervision of volunteers and paraprofessionals</a:t>
            </a:r>
            <a:endParaRPr lang="en-US" sz="2800" dirty="0"/>
          </a:p>
        </p:txBody>
      </p:sp>
      <p:sp>
        <p:nvSpPr>
          <p:cNvPr id="3" name="Title 2"/>
          <p:cNvSpPr txBox="1">
            <a:spLocks/>
          </p:cNvSpPr>
          <p:nvPr/>
        </p:nvSpPr>
        <p:spPr>
          <a:xfrm>
            <a:off x="457200" y="304800"/>
            <a:ext cx="8229600" cy="914400"/>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2c</a:t>
            </a:r>
            <a:endParaRPr lang="en-US" dirty="0"/>
          </a:p>
        </p:txBody>
      </p:sp>
    </p:spTree>
    <p:extLst>
      <p:ext uri="{BB962C8B-B14F-4D97-AF65-F5344CB8AC3E}">
        <p14:creationId xmlns:p14="http://schemas.microsoft.com/office/powerpoint/2010/main" val="2700051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143000"/>
            <a:ext cx="8229600" cy="48641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600" dirty="0"/>
              <a:t>Small-group work is well organized and productive</a:t>
            </a:r>
            <a:r>
              <a:rPr lang="en-US" sz="2600" dirty="0" smtClean="0"/>
              <a:t>.</a:t>
            </a:r>
          </a:p>
          <a:p>
            <a:pPr>
              <a:spcAft>
                <a:spcPts val="1200"/>
              </a:spcAft>
            </a:pPr>
            <a:r>
              <a:rPr lang="en-US" sz="2600" dirty="0" smtClean="0"/>
              <a:t>Students remain engaged in learning with little supervision. </a:t>
            </a:r>
            <a:endParaRPr lang="en-US" sz="2600" dirty="0"/>
          </a:p>
          <a:p>
            <a:pPr>
              <a:spcAft>
                <a:spcPts val="1200"/>
              </a:spcAft>
            </a:pPr>
            <a:r>
              <a:rPr lang="en-US" sz="2600" dirty="0" smtClean="0"/>
              <a:t>Teacher manages transitions smoothly with little loss of instructional time.</a:t>
            </a:r>
          </a:p>
          <a:p>
            <a:pPr>
              <a:spcAft>
                <a:spcPts val="1200"/>
              </a:spcAft>
            </a:pPr>
            <a:r>
              <a:rPr lang="en-US" sz="2600" dirty="0" smtClean="0"/>
              <a:t>Routines are established for handling materials and supplies efficiently.</a:t>
            </a:r>
          </a:p>
          <a:p>
            <a:pPr>
              <a:spcAft>
                <a:spcPts val="1200"/>
              </a:spcAft>
            </a:pPr>
            <a:r>
              <a:rPr lang="en-US" sz="2600" dirty="0" smtClean="0"/>
              <a:t>Non-instructional duties are handled efficiently without losing significant instructional time.</a:t>
            </a:r>
          </a:p>
          <a:p>
            <a:pPr>
              <a:spcAft>
                <a:spcPts val="1200"/>
              </a:spcAft>
            </a:pPr>
            <a:endParaRPr lang="en-US" sz="2600" dirty="0"/>
          </a:p>
        </p:txBody>
      </p:sp>
      <p:sp>
        <p:nvSpPr>
          <p:cNvPr id="3" name="Title 2"/>
          <p:cNvSpPr txBox="1">
            <a:spLocks/>
          </p:cNvSpPr>
          <p:nvPr/>
        </p:nvSpPr>
        <p:spPr>
          <a:xfrm>
            <a:off x="457200" y="274638"/>
            <a:ext cx="8229600" cy="715962"/>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4289218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45910" y="1295400"/>
            <a:ext cx="7924800" cy="49530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Managing student behavior should be a proactive process.</a:t>
            </a:r>
          </a:p>
          <a:p>
            <a:pPr>
              <a:spcAft>
                <a:spcPts val="1200"/>
              </a:spcAft>
            </a:pPr>
            <a:r>
              <a:rPr lang="en-US" sz="2400" dirty="0" smtClean="0"/>
              <a:t>Student conduct improves if students have a role in setting and maintaining standards.</a:t>
            </a:r>
          </a:p>
          <a:p>
            <a:pPr>
              <a:spcAft>
                <a:spcPts val="1200"/>
              </a:spcAft>
            </a:pPr>
            <a:r>
              <a:rPr lang="en-US" sz="2400" dirty="0" smtClean="0"/>
              <a:t>Understanding and defusing classroom conflict begins with understanding intent.</a:t>
            </a:r>
          </a:p>
          <a:p>
            <a:pPr>
              <a:spcAft>
                <a:spcPts val="1200"/>
              </a:spcAft>
            </a:pPr>
            <a:r>
              <a:rPr lang="en-US" sz="2400" dirty="0" smtClean="0"/>
              <a:t>Students may misbehave for several reasons:</a:t>
            </a:r>
          </a:p>
          <a:p>
            <a:pPr lvl="1">
              <a:spcAft>
                <a:spcPts val="1200"/>
              </a:spcAft>
            </a:pPr>
            <a:r>
              <a:rPr lang="en-US" sz="2000" dirty="0" smtClean="0"/>
              <a:t>Camouflaging lack of preparedness or comprehension</a:t>
            </a:r>
          </a:p>
          <a:p>
            <a:pPr lvl="1">
              <a:spcAft>
                <a:spcPts val="1200"/>
              </a:spcAft>
            </a:pPr>
            <a:r>
              <a:rPr lang="en-US" sz="2000" dirty="0" smtClean="0"/>
              <a:t>Lack of interest in the lesson or task</a:t>
            </a:r>
          </a:p>
          <a:p>
            <a:pPr lvl="1">
              <a:spcAft>
                <a:spcPts val="1200"/>
              </a:spcAft>
            </a:pPr>
            <a:r>
              <a:rPr lang="en-US" sz="2000" dirty="0" smtClean="0"/>
              <a:t>Poorly developed social skills</a:t>
            </a:r>
          </a:p>
          <a:p>
            <a:pPr>
              <a:spcAft>
                <a:spcPts val="1200"/>
              </a:spcAft>
            </a:pPr>
            <a:endParaRPr lang="en-US" dirty="0" smtClean="0"/>
          </a:p>
        </p:txBody>
      </p:sp>
      <p:sp>
        <p:nvSpPr>
          <p:cNvPr id="3" name="Title 1"/>
          <p:cNvSpPr txBox="1">
            <a:spLocks/>
          </p:cNvSpPr>
          <p:nvPr/>
        </p:nvSpPr>
        <p:spPr>
          <a:xfrm>
            <a:off x="457200" y="304800"/>
            <a:ext cx="8382000" cy="990600"/>
          </a:xfrm>
          <a:prstGeom prst="rect">
            <a:avLst/>
          </a:prstGeom>
        </p:spPr>
        <p:txBody>
          <a:bodyPr>
            <a:normAutofit lnSpcReduction="10000"/>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fontAlgn="auto">
              <a:spcAft>
                <a:spcPts val="0"/>
              </a:spcAft>
              <a:defRPr/>
            </a:pPr>
            <a:r>
              <a:rPr lang="en-US" sz="3200" dirty="0" smtClean="0"/>
              <a:t>Component 2d: Managing Student Behavior</a:t>
            </a:r>
          </a:p>
        </p:txBody>
      </p:sp>
    </p:spTree>
    <p:extLst>
      <p:ext uri="{BB962C8B-B14F-4D97-AF65-F5344CB8AC3E}">
        <p14:creationId xmlns:p14="http://schemas.microsoft.com/office/powerpoint/2010/main" val="136473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45910" y="1295400"/>
            <a:ext cx="7924800" cy="41910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Expectations are clear to everyone and usually are posted in the classroom.</a:t>
            </a:r>
          </a:p>
          <a:p>
            <a:pPr>
              <a:spcAft>
                <a:spcPts val="1200"/>
              </a:spcAft>
            </a:pPr>
            <a:r>
              <a:rPr lang="en-US" sz="2400" dirty="0" smtClean="0"/>
              <a:t>Standards of behavior are appropriate to the developmental levels of the students and consistent with cultural norms.</a:t>
            </a:r>
          </a:p>
          <a:p>
            <a:pPr>
              <a:spcAft>
                <a:spcPts val="1200"/>
              </a:spcAft>
            </a:pPr>
            <a:r>
              <a:rPr lang="en-US" sz="2400" dirty="0" smtClean="0"/>
              <a:t>Expectations are applied consistently – no favoritism.</a:t>
            </a:r>
          </a:p>
          <a:p>
            <a:pPr>
              <a:spcAft>
                <a:spcPts val="1200"/>
              </a:spcAft>
            </a:pPr>
            <a:r>
              <a:rPr lang="en-US" sz="2400" dirty="0" smtClean="0"/>
              <a:t>The teacher is always aware of what is going on in the classroom – “eyes in the back of the head.”</a:t>
            </a:r>
          </a:p>
          <a:p>
            <a:pPr>
              <a:spcAft>
                <a:spcPts val="1200"/>
              </a:spcAft>
            </a:pPr>
            <a:endParaRPr lang="en-US" sz="2400" dirty="0" smtClean="0"/>
          </a:p>
          <a:p>
            <a:pPr>
              <a:spcAft>
                <a:spcPts val="1200"/>
              </a:spcAft>
            </a:pPr>
            <a:endParaRPr lang="en-US" dirty="0" smtClean="0"/>
          </a:p>
        </p:txBody>
      </p:sp>
      <p:sp>
        <p:nvSpPr>
          <p:cNvPr id="3" name="Title 1"/>
          <p:cNvSpPr txBox="1">
            <a:spLocks/>
          </p:cNvSpPr>
          <p:nvPr/>
        </p:nvSpPr>
        <p:spPr>
          <a:xfrm>
            <a:off x="457200" y="304800"/>
            <a:ext cx="8382000" cy="685800"/>
          </a:xfrm>
          <a:prstGeom prst="rect">
            <a:avLst/>
          </a:prstGeom>
        </p:spPr>
        <p:txBody>
          <a:bodyPr>
            <a:normAutofit/>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fontAlgn="auto">
              <a:spcAft>
                <a:spcPts val="0"/>
              </a:spcAft>
              <a:defRPr/>
            </a:pPr>
            <a:r>
              <a:rPr lang="en-US" sz="3200" dirty="0" smtClean="0"/>
              <a:t>Characteristics of a Well-Run Classroom</a:t>
            </a:r>
          </a:p>
        </p:txBody>
      </p:sp>
    </p:spTree>
    <p:extLst>
      <p:ext uri="{BB962C8B-B14F-4D97-AF65-F5344CB8AC3E}">
        <p14:creationId xmlns:p14="http://schemas.microsoft.com/office/powerpoint/2010/main" val="1086200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45910" y="1295400"/>
            <a:ext cx="7924800" cy="41910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The teacher refrains from losing his or her temper (or hides it at least) – “hide your buttons.”</a:t>
            </a:r>
          </a:p>
          <a:p>
            <a:pPr>
              <a:spcAft>
                <a:spcPts val="1200"/>
              </a:spcAft>
            </a:pPr>
            <a:r>
              <a:rPr lang="en-US" sz="2400" dirty="0" smtClean="0"/>
              <a:t>The teacher’s response to misbehavior or inappropriate conduct is directed at the behavior rather than at the student.</a:t>
            </a:r>
          </a:p>
          <a:p>
            <a:pPr>
              <a:spcAft>
                <a:spcPts val="1200"/>
              </a:spcAft>
            </a:pPr>
            <a:r>
              <a:rPr lang="en-US" sz="2400" dirty="0" smtClean="0"/>
              <a:t>Necessary responses to inappropriate conduct occur with minimal disruption to the classroom.</a:t>
            </a:r>
          </a:p>
          <a:p>
            <a:pPr>
              <a:spcAft>
                <a:spcPts val="1200"/>
              </a:spcAft>
            </a:pPr>
            <a:r>
              <a:rPr lang="en-US" sz="2400" dirty="0" smtClean="0"/>
              <a:t>Students are encouraged to monitor their own behavior.</a:t>
            </a:r>
          </a:p>
          <a:p>
            <a:pPr>
              <a:spcAft>
                <a:spcPts val="1200"/>
              </a:spcAft>
            </a:pPr>
            <a:endParaRPr lang="en-US" dirty="0" smtClean="0"/>
          </a:p>
        </p:txBody>
      </p:sp>
      <p:sp>
        <p:nvSpPr>
          <p:cNvPr id="3" name="Title 1"/>
          <p:cNvSpPr txBox="1">
            <a:spLocks/>
          </p:cNvSpPr>
          <p:nvPr/>
        </p:nvSpPr>
        <p:spPr>
          <a:xfrm>
            <a:off x="457200" y="304800"/>
            <a:ext cx="8382000" cy="685800"/>
          </a:xfrm>
          <a:prstGeom prst="rect">
            <a:avLst/>
          </a:prstGeom>
        </p:spPr>
        <p:txBody>
          <a:bodyPr>
            <a:normAutofit/>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fontAlgn="auto">
              <a:spcAft>
                <a:spcPts val="0"/>
              </a:spcAft>
              <a:defRPr/>
            </a:pPr>
            <a:r>
              <a:rPr lang="en-US" sz="3200" dirty="0" smtClean="0"/>
              <a:t>Characteristics of a Well-Run Classroom</a:t>
            </a:r>
          </a:p>
        </p:txBody>
      </p:sp>
    </p:spTree>
    <p:extLst>
      <p:ext uri="{BB962C8B-B14F-4D97-AF65-F5344CB8AC3E}">
        <p14:creationId xmlns:p14="http://schemas.microsoft.com/office/powerpoint/2010/main" val="1734696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533400" y="1066800"/>
            <a:ext cx="8077200" cy="5029200"/>
          </a:xfrm>
        </p:spPr>
        <p:txBody>
          <a:bodyPr>
            <a:normAutofit lnSpcReduction="10000"/>
          </a:bodyPr>
          <a:lstStyle/>
          <a:p>
            <a:pPr marL="365760" indent="-256032" fontAlgn="auto">
              <a:spcAft>
                <a:spcPts val="1200"/>
              </a:spcAft>
              <a:buFont typeface="Wingdings 3"/>
              <a:buChar char=""/>
              <a:defRPr/>
            </a:pPr>
            <a:r>
              <a:rPr lang="en-US" sz="2300" dirty="0" smtClean="0"/>
              <a:t>Teacher has posted rules and consequences of classroom behaviors. These are limited in number and stated positively. Students are given a chance to help formulate rules. </a:t>
            </a:r>
          </a:p>
          <a:p>
            <a:pPr marL="365760" indent="-256032" fontAlgn="auto">
              <a:spcAft>
                <a:spcPts val="1200"/>
              </a:spcAft>
              <a:buFont typeface="Wingdings 3"/>
              <a:buChar char=""/>
              <a:defRPr/>
            </a:pPr>
            <a:r>
              <a:rPr lang="en-US" sz="2300" dirty="0" smtClean="0"/>
              <a:t>Teacher utilizes cues, prompts, body proximity, and redirection in attempts to prevent inappropriate behaviors. </a:t>
            </a:r>
          </a:p>
          <a:p>
            <a:pPr marL="365760" indent="-256032" fontAlgn="auto">
              <a:spcAft>
                <a:spcPts val="1200"/>
              </a:spcAft>
              <a:buFont typeface="Wingdings 3"/>
              <a:buChar char=""/>
              <a:defRPr/>
            </a:pPr>
            <a:r>
              <a:rPr lang="en-US" sz="2300" dirty="0" smtClean="0"/>
              <a:t>Teacher is fair and consistent in managing classroom behaviors. </a:t>
            </a:r>
          </a:p>
          <a:p>
            <a:pPr marL="365760" indent="-256032" fontAlgn="auto">
              <a:spcAft>
                <a:spcPts val="1200"/>
              </a:spcAft>
              <a:buFont typeface="Wingdings 3"/>
              <a:buChar char=""/>
              <a:defRPr/>
            </a:pPr>
            <a:r>
              <a:rPr lang="en-US" sz="2300" dirty="0" smtClean="0"/>
              <a:t>Teacher addresses issues promptly with immediate feedback or consequences. </a:t>
            </a:r>
          </a:p>
          <a:p>
            <a:pPr marL="365760" indent="-256032" fontAlgn="auto">
              <a:spcAft>
                <a:spcPts val="1200"/>
              </a:spcAft>
              <a:buFont typeface="Wingdings 3"/>
              <a:buChar char=""/>
              <a:defRPr/>
            </a:pPr>
            <a:r>
              <a:rPr lang="en-US" sz="2300" dirty="0" smtClean="0"/>
              <a:t>Teacher has standards of classroom behavior which include a sense of respect for students as people. </a:t>
            </a:r>
          </a:p>
        </p:txBody>
      </p:sp>
      <p:sp>
        <p:nvSpPr>
          <p:cNvPr id="23554" name="Title 1"/>
          <p:cNvSpPr>
            <a:spLocks noGrp="1"/>
          </p:cNvSpPr>
          <p:nvPr>
            <p:ph type="title"/>
          </p:nvPr>
        </p:nvSpPr>
        <p:spPr>
          <a:xfrm>
            <a:off x="457200" y="152400"/>
            <a:ext cx="8229600" cy="914400"/>
          </a:xfrm>
        </p:spPr>
        <p:txBody>
          <a:bodyPr>
            <a:normAutofit fontScale="90000"/>
          </a:bodyPr>
          <a:lstStyle/>
          <a:p>
            <a:pPr fontAlgn="auto">
              <a:spcAft>
                <a:spcPts val="0"/>
              </a:spcAft>
              <a:defRPr/>
            </a:pPr>
            <a:r>
              <a:rPr lang="en-US" dirty="0" smtClean="0"/>
              <a:t>Strategies for managing behavior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533400" y="1371600"/>
            <a:ext cx="7772400" cy="4754563"/>
          </a:xfrm>
        </p:spPr>
        <p:txBody>
          <a:bodyPr>
            <a:normAutofit fontScale="92500" lnSpcReduction="10000"/>
          </a:bodyPr>
          <a:lstStyle/>
          <a:p>
            <a:pPr marL="365760" indent="-256032" fontAlgn="auto">
              <a:spcAft>
                <a:spcPts val="1200"/>
              </a:spcAft>
              <a:buFont typeface="Wingdings 3"/>
              <a:buChar char=""/>
              <a:defRPr/>
            </a:pPr>
            <a:r>
              <a:rPr lang="en-US" sz="3000" dirty="0" smtClean="0"/>
              <a:t>Relates to the social and emotional components of learning.</a:t>
            </a:r>
          </a:p>
          <a:p>
            <a:pPr marL="365760" indent="-256032" fontAlgn="auto">
              <a:spcAft>
                <a:spcPts val="1200"/>
              </a:spcAft>
              <a:buFont typeface="Wingdings 3"/>
              <a:buChar char=""/>
              <a:defRPr/>
            </a:pPr>
            <a:r>
              <a:rPr lang="en-US" sz="3000" dirty="0" smtClean="0"/>
              <a:t>Focuses on the human interactions in the classroom and addresses issues like fairness and rapport.</a:t>
            </a:r>
          </a:p>
          <a:p>
            <a:pPr marL="365760" indent="-256032" fontAlgn="auto">
              <a:spcAft>
                <a:spcPts val="1200"/>
              </a:spcAft>
              <a:buFont typeface="Wingdings 3"/>
              <a:buChar char=""/>
              <a:defRPr/>
            </a:pPr>
            <a:r>
              <a:rPr lang="en-US" sz="3000" dirty="0" smtClean="0"/>
              <a:t>It also looks at the physical setting in which teaching and learning take place.</a:t>
            </a:r>
          </a:p>
          <a:p>
            <a:pPr marL="365760" indent="-256032" fontAlgn="auto">
              <a:spcAft>
                <a:spcPts val="1200"/>
              </a:spcAft>
              <a:buFont typeface="Wingdings 3"/>
              <a:buChar char=""/>
              <a:defRPr/>
            </a:pPr>
            <a:r>
              <a:rPr lang="en-US" sz="3000" dirty="0" smtClean="0"/>
              <a:t>Recognizes that </a:t>
            </a:r>
            <a:r>
              <a:rPr lang="en-US" sz="3000" b="1" dirty="0" smtClean="0"/>
              <a:t>RESPECT </a:t>
            </a:r>
            <a:r>
              <a:rPr lang="en-US" sz="3000" dirty="0" smtClean="0"/>
              <a:t>should be the foundation of all interactions with students.</a:t>
            </a:r>
          </a:p>
        </p:txBody>
      </p:sp>
      <p:sp>
        <p:nvSpPr>
          <p:cNvPr id="3074" name="Title 1"/>
          <p:cNvSpPr>
            <a:spLocks noGrp="1"/>
          </p:cNvSpPr>
          <p:nvPr>
            <p:ph type="title"/>
          </p:nvPr>
        </p:nvSpPr>
        <p:spPr>
          <a:xfrm>
            <a:off x="228600" y="274638"/>
            <a:ext cx="8686800" cy="944562"/>
          </a:xfrm>
        </p:spPr>
        <p:txBody>
          <a:bodyPr>
            <a:normAutofit/>
          </a:bodyPr>
          <a:lstStyle/>
          <a:p>
            <a:pPr fontAlgn="auto">
              <a:spcAft>
                <a:spcPts val="0"/>
              </a:spcAft>
              <a:defRPr/>
            </a:pPr>
            <a:r>
              <a:rPr lang="en-US" sz="3200" dirty="0" smtClean="0"/>
              <a:t>DOMAIN 2 – The Classroom Environment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371600"/>
            <a:ext cx="8229600" cy="43434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2400"/>
              </a:spcAft>
            </a:pPr>
            <a:r>
              <a:rPr lang="en-US" sz="2800" dirty="0" smtClean="0"/>
              <a:t>Expectations</a:t>
            </a:r>
          </a:p>
          <a:p>
            <a:pPr>
              <a:spcBef>
                <a:spcPts val="600"/>
              </a:spcBef>
              <a:spcAft>
                <a:spcPts val="2400"/>
              </a:spcAft>
            </a:pPr>
            <a:r>
              <a:rPr lang="en-US" sz="2800" dirty="0" smtClean="0"/>
              <a:t>Monitoring of student behavior</a:t>
            </a:r>
          </a:p>
          <a:p>
            <a:pPr>
              <a:spcBef>
                <a:spcPts val="600"/>
              </a:spcBef>
              <a:spcAft>
                <a:spcPts val="2400"/>
              </a:spcAft>
            </a:pPr>
            <a:r>
              <a:rPr lang="en-US" sz="2800" dirty="0" smtClean="0"/>
              <a:t>Response to student misbehavior</a:t>
            </a:r>
            <a:endParaRPr lang="en-US" sz="2800" dirty="0"/>
          </a:p>
        </p:txBody>
      </p:sp>
      <p:sp>
        <p:nvSpPr>
          <p:cNvPr id="3" name="Title 2"/>
          <p:cNvSpPr txBox="1">
            <a:spLocks/>
          </p:cNvSpPr>
          <p:nvPr/>
        </p:nvSpPr>
        <p:spPr>
          <a:xfrm>
            <a:off x="457200" y="304800"/>
            <a:ext cx="8229600" cy="914400"/>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Elements of 2d</a:t>
            </a:r>
            <a:endParaRPr lang="en-US" dirty="0"/>
          </a:p>
        </p:txBody>
      </p:sp>
    </p:spTree>
    <p:extLst>
      <p:ext uri="{BB962C8B-B14F-4D97-AF65-F5344CB8AC3E}">
        <p14:creationId xmlns:p14="http://schemas.microsoft.com/office/powerpoint/2010/main" val="13201025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143000"/>
            <a:ext cx="8229600" cy="48641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600" dirty="0" smtClean="0"/>
              <a:t>Standards of conduct are clear to all students, and students have helped develop them as possible.</a:t>
            </a:r>
          </a:p>
          <a:p>
            <a:pPr>
              <a:spcAft>
                <a:spcPts val="1200"/>
              </a:spcAft>
            </a:pPr>
            <a:r>
              <a:rPr lang="en-US" sz="2600" dirty="0" smtClean="0"/>
              <a:t>Teacher is alert to student behavior at all times and is preventive whenever possible.</a:t>
            </a:r>
          </a:p>
          <a:p>
            <a:pPr>
              <a:spcAft>
                <a:spcPts val="1200"/>
              </a:spcAft>
            </a:pPr>
            <a:r>
              <a:rPr lang="en-US" sz="2600" dirty="0" smtClean="0"/>
              <a:t>Teacher responds to misbehavior appropriately and successfully while demonstrating respect for the dignity of the students.</a:t>
            </a:r>
            <a:endParaRPr lang="en-US" sz="2600" dirty="0"/>
          </a:p>
        </p:txBody>
      </p:sp>
      <p:sp>
        <p:nvSpPr>
          <p:cNvPr id="3" name="Title 2"/>
          <p:cNvSpPr txBox="1">
            <a:spLocks/>
          </p:cNvSpPr>
          <p:nvPr/>
        </p:nvSpPr>
        <p:spPr>
          <a:xfrm>
            <a:off x="457200" y="274638"/>
            <a:ext cx="8229600" cy="715962"/>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1084953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45910" y="1066800"/>
            <a:ext cx="7924800" cy="50292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The physical environment will vary depending on level and style of learning.</a:t>
            </a:r>
          </a:p>
          <a:p>
            <a:pPr>
              <a:spcAft>
                <a:spcPts val="1200"/>
              </a:spcAft>
            </a:pPr>
            <a:r>
              <a:rPr lang="en-US" sz="2400" dirty="0" smtClean="0"/>
              <a:t>It must be safe – no dangling cords, blocked exits, etc.</a:t>
            </a:r>
          </a:p>
          <a:p>
            <a:pPr>
              <a:spcAft>
                <a:spcPts val="1200"/>
              </a:spcAft>
            </a:pPr>
            <a:r>
              <a:rPr lang="en-US" sz="2400" dirty="0" smtClean="0"/>
              <a:t>It must be accessible for all students – good traffic flow and access to important areas of the room.</a:t>
            </a:r>
          </a:p>
          <a:p>
            <a:pPr>
              <a:spcAft>
                <a:spcPts val="1200"/>
              </a:spcAft>
            </a:pPr>
            <a:r>
              <a:rPr lang="en-US" sz="2400" dirty="0" smtClean="0"/>
              <a:t>It should reflect the activities taking place – lecture, collaboration, etc.</a:t>
            </a:r>
          </a:p>
          <a:p>
            <a:pPr>
              <a:spcAft>
                <a:spcPts val="1200"/>
              </a:spcAft>
            </a:pPr>
            <a:r>
              <a:rPr lang="en-US" sz="2400" dirty="0" smtClean="0"/>
              <a:t>The teacher should have good command of all resources and equipment/technology available.</a:t>
            </a:r>
            <a:endParaRPr lang="en-US" dirty="0" smtClean="0"/>
          </a:p>
        </p:txBody>
      </p:sp>
      <p:sp>
        <p:nvSpPr>
          <p:cNvPr id="3" name="Title 1"/>
          <p:cNvSpPr txBox="1">
            <a:spLocks/>
          </p:cNvSpPr>
          <p:nvPr/>
        </p:nvSpPr>
        <p:spPr>
          <a:xfrm>
            <a:off x="457200" y="304800"/>
            <a:ext cx="8382000" cy="914400"/>
          </a:xfrm>
          <a:prstGeom prst="rect">
            <a:avLst/>
          </a:prstGeom>
        </p:spPr>
        <p:txBody>
          <a:bodyPr>
            <a:normAutofit fontScale="92500"/>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fontAlgn="auto">
              <a:spcAft>
                <a:spcPts val="0"/>
              </a:spcAft>
              <a:defRPr/>
            </a:pPr>
            <a:r>
              <a:rPr lang="en-US" sz="3200" dirty="0" smtClean="0"/>
              <a:t>Component 2e: Organizing Physical Space</a:t>
            </a:r>
          </a:p>
        </p:txBody>
      </p:sp>
    </p:spTree>
    <p:extLst>
      <p:ext uri="{BB962C8B-B14F-4D97-AF65-F5344CB8AC3E}">
        <p14:creationId xmlns:p14="http://schemas.microsoft.com/office/powerpoint/2010/main" val="1978700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2"/>
          <p:cNvSpPr>
            <a:spLocks noGrp="1"/>
          </p:cNvSpPr>
          <p:nvPr>
            <p:ph idx="1"/>
          </p:nvPr>
        </p:nvSpPr>
        <p:spPr>
          <a:xfrm>
            <a:off x="533400" y="990600"/>
            <a:ext cx="8001000" cy="5181600"/>
          </a:xfrm>
        </p:spPr>
        <p:txBody>
          <a:bodyPr>
            <a:normAutofit lnSpcReduction="10000"/>
          </a:bodyPr>
          <a:lstStyle/>
          <a:p>
            <a:pPr marL="365760" indent="-256032" fontAlgn="auto">
              <a:spcAft>
                <a:spcPts val="1200"/>
              </a:spcAft>
              <a:buFont typeface="Wingdings 3"/>
              <a:buChar char=""/>
              <a:defRPr/>
            </a:pPr>
            <a:r>
              <a:rPr lang="en-US" sz="2100" dirty="0" smtClean="0"/>
              <a:t>Teacher makes furniture and room arrangement with students' safety as a primary concern (aisle ways clear, easy access to exit door, cords used properly, no leaning stacks of heavy books or boxes, etc.). </a:t>
            </a:r>
          </a:p>
          <a:p>
            <a:pPr marL="365760" indent="-256032" fontAlgn="auto">
              <a:spcAft>
                <a:spcPts val="1200"/>
              </a:spcAft>
              <a:buFont typeface="Wingdings 3"/>
              <a:buChar char=""/>
              <a:defRPr/>
            </a:pPr>
            <a:r>
              <a:rPr lang="en-US" sz="2100" dirty="0" smtClean="0"/>
              <a:t>Teacher arranges room to facilitate different groupings, activities, and accommodate students with special needs. </a:t>
            </a:r>
          </a:p>
          <a:p>
            <a:pPr marL="365760" indent="-256032" fontAlgn="auto">
              <a:spcAft>
                <a:spcPts val="1200"/>
              </a:spcAft>
              <a:buFont typeface="Wingdings 3"/>
              <a:buChar char=""/>
              <a:defRPr/>
            </a:pPr>
            <a:r>
              <a:rPr lang="en-US" sz="2100" dirty="0" smtClean="0"/>
              <a:t>Teacher displays students' work and appropriate bulletin boards. </a:t>
            </a:r>
          </a:p>
          <a:p>
            <a:pPr marL="365760" indent="-256032" fontAlgn="auto">
              <a:spcAft>
                <a:spcPts val="1200"/>
              </a:spcAft>
              <a:buFont typeface="Wingdings 3"/>
              <a:buChar char=""/>
              <a:defRPr/>
            </a:pPr>
            <a:r>
              <a:rPr lang="en-US" sz="2100" dirty="0" smtClean="0"/>
              <a:t>Teacher has a clean, attractive, non-cluttered working environment. </a:t>
            </a:r>
          </a:p>
          <a:p>
            <a:pPr marL="365760" indent="-256032" fontAlgn="auto">
              <a:spcAft>
                <a:spcPts val="1200"/>
              </a:spcAft>
              <a:buFont typeface="Wingdings 3"/>
              <a:buChar char=""/>
              <a:defRPr/>
            </a:pPr>
            <a:r>
              <a:rPr lang="en-US" sz="2100" dirty="0" smtClean="0"/>
              <a:t>Teacher may have established traffic patterns. </a:t>
            </a:r>
          </a:p>
          <a:p>
            <a:pPr marL="365760" indent="-256032" fontAlgn="auto">
              <a:spcAft>
                <a:spcPts val="1200"/>
              </a:spcAft>
              <a:buFont typeface="Wingdings 3"/>
              <a:buChar char=""/>
              <a:defRPr/>
            </a:pPr>
            <a:r>
              <a:rPr lang="en-US" sz="2100" dirty="0" smtClean="0"/>
              <a:t>Teacher can visually scan class and see all students at all times while they are in classroom. All students can see the teacher and boards. </a:t>
            </a:r>
          </a:p>
        </p:txBody>
      </p:sp>
      <p:sp>
        <p:nvSpPr>
          <p:cNvPr id="27650" name="Title 1"/>
          <p:cNvSpPr>
            <a:spLocks noGrp="1"/>
          </p:cNvSpPr>
          <p:nvPr>
            <p:ph type="title"/>
          </p:nvPr>
        </p:nvSpPr>
        <p:spPr>
          <a:xfrm>
            <a:off x="457200" y="152400"/>
            <a:ext cx="8229600" cy="838200"/>
          </a:xfrm>
        </p:spPr>
        <p:txBody>
          <a:bodyPr/>
          <a:lstStyle/>
          <a:p>
            <a:pPr fontAlgn="auto">
              <a:spcAft>
                <a:spcPts val="0"/>
              </a:spcAft>
              <a:defRPr/>
            </a:pPr>
            <a:r>
              <a:rPr lang="en-US" dirty="0" smtClean="0"/>
              <a:t>Strategies for managing space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371600"/>
            <a:ext cx="8229600" cy="43434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Bef>
                <a:spcPts val="600"/>
              </a:spcBef>
              <a:spcAft>
                <a:spcPts val="2400"/>
              </a:spcAft>
              <a:buClr>
                <a:srgbClr val="2DA2BF"/>
              </a:buClr>
            </a:pPr>
            <a:r>
              <a:rPr lang="en-US" sz="2800" dirty="0" smtClean="0">
                <a:solidFill>
                  <a:prstClr val="black"/>
                </a:solidFill>
              </a:rPr>
              <a:t>Safety and accessibility</a:t>
            </a:r>
          </a:p>
          <a:p>
            <a:pPr>
              <a:spcBef>
                <a:spcPts val="600"/>
              </a:spcBef>
              <a:spcAft>
                <a:spcPts val="2400"/>
              </a:spcAft>
              <a:buClr>
                <a:srgbClr val="2DA2BF"/>
              </a:buClr>
            </a:pPr>
            <a:r>
              <a:rPr lang="en-US" sz="2800" dirty="0" smtClean="0">
                <a:solidFill>
                  <a:prstClr val="black"/>
                </a:solidFill>
              </a:rPr>
              <a:t>Arrangement of furniture and use of physical resources</a:t>
            </a:r>
            <a:endParaRPr lang="en-US" sz="2800" dirty="0">
              <a:solidFill>
                <a:prstClr val="black"/>
              </a:solidFill>
            </a:endParaRPr>
          </a:p>
        </p:txBody>
      </p:sp>
      <p:sp>
        <p:nvSpPr>
          <p:cNvPr id="3" name="Title 2"/>
          <p:cNvSpPr txBox="1">
            <a:spLocks/>
          </p:cNvSpPr>
          <p:nvPr/>
        </p:nvSpPr>
        <p:spPr>
          <a:xfrm>
            <a:off x="457200" y="304800"/>
            <a:ext cx="8229600" cy="914400"/>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solidFill>
                  <a:srgbClr val="464646"/>
                </a:solidFill>
              </a:rPr>
              <a:t>Elements of 2e</a:t>
            </a:r>
            <a:endParaRPr lang="en-US" dirty="0">
              <a:solidFill>
                <a:srgbClr val="464646"/>
              </a:solidFill>
            </a:endParaRPr>
          </a:p>
        </p:txBody>
      </p:sp>
    </p:spTree>
    <p:extLst>
      <p:ext uri="{BB962C8B-B14F-4D97-AF65-F5344CB8AC3E}">
        <p14:creationId xmlns:p14="http://schemas.microsoft.com/office/powerpoint/2010/main" val="2993607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143000"/>
            <a:ext cx="8229600" cy="48641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600" dirty="0" smtClean="0"/>
              <a:t>The classroom is safe, and learning is equally accessible to all students.</a:t>
            </a:r>
          </a:p>
          <a:p>
            <a:pPr>
              <a:spcAft>
                <a:spcPts val="1200"/>
              </a:spcAft>
            </a:pPr>
            <a:r>
              <a:rPr lang="en-US" sz="2600" dirty="0" smtClean="0"/>
              <a:t>Teacher uses physical resources skillfully, and the furniture arrangement is a resource for learning activities.</a:t>
            </a:r>
          </a:p>
          <a:p>
            <a:pPr>
              <a:spcAft>
                <a:spcPts val="1200"/>
              </a:spcAft>
            </a:pPr>
            <a:endParaRPr lang="en-US" sz="2600" dirty="0"/>
          </a:p>
        </p:txBody>
      </p:sp>
      <p:sp>
        <p:nvSpPr>
          <p:cNvPr id="3" name="Title 2"/>
          <p:cNvSpPr txBox="1">
            <a:spLocks/>
          </p:cNvSpPr>
          <p:nvPr/>
        </p:nvSpPr>
        <p:spPr>
          <a:xfrm>
            <a:off x="457200" y="274638"/>
            <a:ext cx="8229600" cy="715962"/>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7889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609600" y="1219200"/>
            <a:ext cx="8001000" cy="4906963"/>
          </a:xfrm>
        </p:spPr>
        <p:txBody>
          <a:bodyPr/>
          <a:lstStyle/>
          <a:p>
            <a:r>
              <a:rPr lang="en-US" sz="2800" dirty="0" smtClean="0"/>
              <a:t>As we discuss fairness, it is important for us to understand some terminology that could lead teachers into “unfair” practices.</a:t>
            </a:r>
          </a:p>
          <a:p>
            <a:pPr>
              <a:buFontTx/>
              <a:buNone/>
            </a:pPr>
            <a:endParaRPr lang="en-US" sz="2800" dirty="0" smtClean="0"/>
          </a:p>
          <a:p>
            <a:r>
              <a:rPr lang="en-US" sz="2800" dirty="0" smtClean="0"/>
              <a:t>This includes things like playing favorites, asking only some students to respond to questions, making comments about students that are demeaning and/or stereotyping.</a:t>
            </a:r>
          </a:p>
        </p:txBody>
      </p:sp>
      <p:sp>
        <p:nvSpPr>
          <p:cNvPr id="6146" name="Title 1"/>
          <p:cNvSpPr>
            <a:spLocks noGrp="1"/>
          </p:cNvSpPr>
          <p:nvPr>
            <p:ph type="title"/>
          </p:nvPr>
        </p:nvSpPr>
        <p:spPr>
          <a:xfrm>
            <a:off x="457200" y="274638"/>
            <a:ext cx="8229600" cy="868362"/>
          </a:xfrm>
        </p:spPr>
        <p:txBody>
          <a:bodyPr/>
          <a:lstStyle/>
          <a:p>
            <a:pPr fontAlgn="auto">
              <a:spcAft>
                <a:spcPts val="0"/>
              </a:spcAft>
              <a:defRPr/>
            </a:pPr>
            <a:r>
              <a:rPr lang="en-US" dirty="0" smtClean="0"/>
              <a:t>Fairness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457200" y="1219200"/>
            <a:ext cx="8229600" cy="3962400"/>
          </a:xfrm>
        </p:spPr>
        <p:txBody>
          <a:bodyPr/>
          <a:lstStyle/>
          <a:p>
            <a:r>
              <a:rPr lang="en-US" sz="2400" b="1" dirty="0" smtClean="0"/>
              <a:t>Discrimination</a:t>
            </a:r>
            <a:r>
              <a:rPr lang="en-US" sz="2400" dirty="0" smtClean="0"/>
              <a:t> occurs when an individual is singled out for unfair treatment primarily because of his or her group membership. </a:t>
            </a:r>
          </a:p>
          <a:p>
            <a:r>
              <a:rPr lang="en-US" sz="2400" b="1" dirty="0" smtClean="0"/>
              <a:t>Prejudice</a:t>
            </a:r>
            <a:r>
              <a:rPr lang="en-US" sz="2400" dirty="0" smtClean="0"/>
              <a:t> is a feeling or an attitude, discrimination is an action. A person can be prejudiced without discriminating, while another can discriminate without being prejudiced.</a:t>
            </a:r>
          </a:p>
          <a:p>
            <a:endParaRPr lang="en-US" sz="2400" dirty="0" smtClean="0"/>
          </a:p>
          <a:p>
            <a:r>
              <a:rPr lang="en-US" sz="2400" b="1" dirty="0" smtClean="0"/>
              <a:t>Can you think of an example of discrimination that could happen in a classroom?</a:t>
            </a:r>
            <a:endParaRPr lang="en-US" sz="2400" dirty="0" smtClean="0"/>
          </a:p>
          <a:p>
            <a:pPr>
              <a:buFontTx/>
              <a:buNone/>
            </a:pPr>
            <a:endParaRPr lang="en-US" sz="2400" dirty="0" smtClean="0"/>
          </a:p>
          <a:p>
            <a:endParaRPr lang="en-US" dirty="0" smtClean="0"/>
          </a:p>
        </p:txBody>
      </p:sp>
      <p:sp>
        <p:nvSpPr>
          <p:cNvPr id="7170" name="Title 1"/>
          <p:cNvSpPr>
            <a:spLocks noGrp="1"/>
          </p:cNvSpPr>
          <p:nvPr>
            <p:ph type="title"/>
          </p:nvPr>
        </p:nvSpPr>
        <p:spPr>
          <a:xfrm>
            <a:off x="457200" y="228600"/>
            <a:ext cx="8229600" cy="914400"/>
          </a:xfrm>
        </p:spPr>
        <p:txBody>
          <a:bodyPr/>
          <a:lstStyle/>
          <a:p>
            <a:pPr fontAlgn="auto">
              <a:spcAft>
                <a:spcPts val="0"/>
              </a:spcAft>
              <a:defRPr/>
            </a:pPr>
            <a:r>
              <a:rPr lang="en-US" dirty="0" smtClean="0"/>
              <a:t>Let’s Define Some Terms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533400" y="1371600"/>
            <a:ext cx="8077200" cy="4191000"/>
          </a:xfrm>
        </p:spPr>
        <p:txBody>
          <a:bodyPr/>
          <a:lstStyle/>
          <a:p>
            <a:pPr>
              <a:spcAft>
                <a:spcPts val="1200"/>
              </a:spcAft>
            </a:pPr>
            <a:r>
              <a:rPr lang="en-US" sz="2400" b="1" dirty="0" smtClean="0"/>
              <a:t>Ethnocentrism</a:t>
            </a:r>
            <a:r>
              <a:rPr lang="en-US" sz="2400" dirty="0" smtClean="0"/>
              <a:t> is characterized by the belief that one’s group is superior to all others and the tendency to use the values of one’s group to judge others. Differences in others are frequently interpreted as weaknesses. </a:t>
            </a:r>
          </a:p>
          <a:p>
            <a:pPr>
              <a:spcAft>
                <a:spcPts val="1200"/>
              </a:spcAft>
            </a:pPr>
            <a:r>
              <a:rPr lang="en-US" sz="2400" dirty="0" smtClean="0"/>
              <a:t>This factor has caused Americans to display arrogant and obnoxious behaviors abroad, thereby earning the title “Ugly American.”</a:t>
            </a:r>
          </a:p>
          <a:p>
            <a:pPr>
              <a:spcAft>
                <a:spcPts val="1200"/>
              </a:spcAft>
            </a:pPr>
            <a:r>
              <a:rPr lang="en-US" sz="2400" b="1" dirty="0" smtClean="0"/>
              <a:t>What would be an example of ethnocentrism?</a:t>
            </a:r>
          </a:p>
          <a:p>
            <a:pPr>
              <a:spcAft>
                <a:spcPts val="1200"/>
              </a:spcAft>
            </a:pPr>
            <a:endParaRPr lang="en-US" dirty="0" smtClean="0"/>
          </a:p>
        </p:txBody>
      </p:sp>
      <p:sp>
        <p:nvSpPr>
          <p:cNvPr id="8194" name="Title 1"/>
          <p:cNvSpPr>
            <a:spLocks noGrp="1"/>
          </p:cNvSpPr>
          <p:nvPr>
            <p:ph type="title"/>
          </p:nvPr>
        </p:nvSpPr>
        <p:spPr>
          <a:xfrm>
            <a:off x="457200" y="274638"/>
            <a:ext cx="8229600" cy="944562"/>
          </a:xfrm>
        </p:spPr>
        <p:txBody>
          <a:bodyPr/>
          <a:lstStyle/>
          <a:p>
            <a:pPr fontAlgn="auto">
              <a:spcAft>
                <a:spcPts val="0"/>
              </a:spcAft>
              <a:defRPr/>
            </a:pPr>
            <a:r>
              <a:rPr lang="en-US" dirty="0" smtClean="0"/>
              <a:t>More Terms….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609600" y="1600200"/>
            <a:ext cx="8001000" cy="3276600"/>
          </a:xfrm>
        </p:spPr>
        <p:txBody>
          <a:bodyPr/>
          <a:lstStyle/>
          <a:p>
            <a:r>
              <a:rPr lang="en-US" b="1" dirty="0" smtClean="0"/>
              <a:t>Institutional Discrimination</a:t>
            </a:r>
            <a:r>
              <a:rPr lang="en-US" dirty="0" smtClean="0"/>
              <a:t> differs from individual discrimination in that the former is built into the system and therefore does not require racists or prejudiced people to perpetuate it.</a:t>
            </a:r>
          </a:p>
          <a:p>
            <a:endParaRPr lang="en-US" dirty="0" smtClean="0"/>
          </a:p>
          <a:p>
            <a:r>
              <a:rPr lang="en-US" b="1" dirty="0" smtClean="0"/>
              <a:t>An example?</a:t>
            </a:r>
          </a:p>
        </p:txBody>
      </p:sp>
      <p:sp>
        <p:nvSpPr>
          <p:cNvPr id="9218" name="Title 1"/>
          <p:cNvSpPr>
            <a:spLocks noGrp="1"/>
          </p:cNvSpPr>
          <p:nvPr>
            <p:ph type="title"/>
          </p:nvPr>
        </p:nvSpPr>
        <p:spPr>
          <a:xfrm>
            <a:off x="457200" y="274638"/>
            <a:ext cx="8229600" cy="868362"/>
          </a:xfrm>
        </p:spPr>
        <p:txBody>
          <a:bodyPr/>
          <a:lstStyle/>
          <a:p>
            <a:pPr fontAlgn="auto">
              <a:spcAft>
                <a:spcPts val="0"/>
              </a:spcAft>
              <a:defRPr/>
            </a:pPr>
            <a:r>
              <a:rPr lang="en-US" dirty="0" smtClean="0"/>
              <a:t>More Terms….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533400" y="1447800"/>
            <a:ext cx="8001000" cy="3733800"/>
          </a:xfrm>
        </p:spPr>
        <p:txBody>
          <a:bodyPr/>
          <a:lstStyle/>
          <a:p>
            <a:pPr eaLnBrk="1" hangingPunct="1">
              <a:spcAft>
                <a:spcPts val="1200"/>
              </a:spcAft>
            </a:pPr>
            <a:r>
              <a:rPr lang="en-US" sz="2800" dirty="0" smtClean="0"/>
              <a:t>2a:  Creating an environment of respect and rapport</a:t>
            </a:r>
          </a:p>
          <a:p>
            <a:pPr eaLnBrk="1" hangingPunct="1">
              <a:spcAft>
                <a:spcPts val="1200"/>
              </a:spcAft>
            </a:pPr>
            <a:r>
              <a:rPr lang="en-US" sz="2800" dirty="0" smtClean="0"/>
              <a:t>2b:  Establishing a culture for learning</a:t>
            </a:r>
          </a:p>
          <a:p>
            <a:pPr eaLnBrk="1" hangingPunct="1">
              <a:spcAft>
                <a:spcPts val="1200"/>
              </a:spcAft>
            </a:pPr>
            <a:r>
              <a:rPr lang="en-US" sz="2800" dirty="0" smtClean="0"/>
              <a:t>2c:  Managing classroom procedures</a:t>
            </a:r>
          </a:p>
          <a:p>
            <a:pPr eaLnBrk="1" hangingPunct="1">
              <a:spcAft>
                <a:spcPts val="1200"/>
              </a:spcAft>
            </a:pPr>
            <a:r>
              <a:rPr lang="en-US" sz="2800" dirty="0" smtClean="0"/>
              <a:t>2d:  Managing student behavior</a:t>
            </a:r>
          </a:p>
          <a:p>
            <a:pPr eaLnBrk="1" hangingPunct="1">
              <a:spcAft>
                <a:spcPts val="1200"/>
              </a:spcAft>
            </a:pPr>
            <a:r>
              <a:rPr lang="en-US" sz="2800" dirty="0" smtClean="0"/>
              <a:t>2e:  Organizing physical space</a:t>
            </a:r>
          </a:p>
        </p:txBody>
      </p:sp>
      <p:sp>
        <p:nvSpPr>
          <p:cNvPr id="7" name="Title 1"/>
          <p:cNvSpPr>
            <a:spLocks noGrp="1"/>
          </p:cNvSpPr>
          <p:nvPr>
            <p:ph type="title"/>
          </p:nvPr>
        </p:nvSpPr>
        <p:spPr>
          <a:xfrm>
            <a:off x="533400" y="304800"/>
            <a:ext cx="8153400" cy="914400"/>
          </a:xfrm>
        </p:spPr>
        <p:txBody>
          <a:bodyPr>
            <a:normAutofit/>
          </a:bodyPr>
          <a:lstStyle/>
          <a:p>
            <a:pPr eaLnBrk="1" fontAlgn="auto" hangingPunct="1">
              <a:spcAft>
                <a:spcPts val="0"/>
              </a:spcAft>
              <a:defRPr/>
            </a:pPr>
            <a:r>
              <a:rPr lang="en-US" sz="3600" dirty="0" smtClean="0"/>
              <a:t>Domain 2has 5 components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609600" y="1600200"/>
            <a:ext cx="7924800" cy="2895600"/>
          </a:xfrm>
        </p:spPr>
        <p:txBody>
          <a:bodyPr/>
          <a:lstStyle/>
          <a:p>
            <a:r>
              <a:rPr lang="en-US" b="1" dirty="0" smtClean="0"/>
              <a:t>Prejudice </a:t>
            </a:r>
            <a:r>
              <a:rPr lang="en-US" dirty="0" smtClean="0"/>
              <a:t>is a prejudgment about the value and worth of others on the basis of their differences. Prejudice is often described as a feeling or an attitude.</a:t>
            </a:r>
          </a:p>
          <a:p>
            <a:endParaRPr lang="en-US" dirty="0" smtClean="0"/>
          </a:p>
          <a:p>
            <a:r>
              <a:rPr lang="en-US" b="1" dirty="0" smtClean="0"/>
              <a:t>An example?</a:t>
            </a:r>
          </a:p>
        </p:txBody>
      </p:sp>
      <p:sp>
        <p:nvSpPr>
          <p:cNvPr id="10242" name="Title 1"/>
          <p:cNvSpPr>
            <a:spLocks noGrp="1"/>
          </p:cNvSpPr>
          <p:nvPr>
            <p:ph type="title"/>
          </p:nvPr>
        </p:nvSpPr>
        <p:spPr>
          <a:xfrm>
            <a:off x="457200" y="274638"/>
            <a:ext cx="8229600" cy="1020762"/>
          </a:xfrm>
        </p:spPr>
        <p:txBody>
          <a:bodyPr/>
          <a:lstStyle/>
          <a:p>
            <a:pPr fontAlgn="auto">
              <a:spcAft>
                <a:spcPts val="0"/>
              </a:spcAft>
              <a:defRPr/>
            </a:pPr>
            <a:r>
              <a:rPr lang="en-US" dirty="0" smtClean="0"/>
              <a:t>More Terms….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685800" y="1600200"/>
            <a:ext cx="7924800" cy="3048000"/>
          </a:xfrm>
        </p:spPr>
        <p:txBody>
          <a:bodyPr/>
          <a:lstStyle/>
          <a:p>
            <a:r>
              <a:rPr lang="en-US" b="1" dirty="0" smtClean="0"/>
              <a:t>Stereotypes </a:t>
            </a:r>
            <a:r>
              <a:rPr lang="en-US" dirty="0" smtClean="0"/>
              <a:t>are rigid generalizations that are held about a particular group. All members belonging to that group are then judged by these generalizations.</a:t>
            </a:r>
          </a:p>
          <a:p>
            <a:endParaRPr lang="en-US" dirty="0" smtClean="0"/>
          </a:p>
          <a:p>
            <a:r>
              <a:rPr lang="en-US" b="1" dirty="0" smtClean="0"/>
              <a:t>An example?</a:t>
            </a:r>
          </a:p>
        </p:txBody>
      </p:sp>
      <p:sp>
        <p:nvSpPr>
          <p:cNvPr id="11266" name="Title 1"/>
          <p:cNvSpPr>
            <a:spLocks noGrp="1"/>
          </p:cNvSpPr>
          <p:nvPr>
            <p:ph type="title"/>
          </p:nvPr>
        </p:nvSpPr>
        <p:spPr>
          <a:xfrm>
            <a:off x="457200" y="274638"/>
            <a:ext cx="8229600" cy="868362"/>
          </a:xfrm>
        </p:spPr>
        <p:txBody>
          <a:bodyPr/>
          <a:lstStyle/>
          <a:p>
            <a:pPr fontAlgn="auto">
              <a:spcAft>
                <a:spcPts val="0"/>
              </a:spcAft>
              <a:defRPr/>
            </a:pPr>
            <a:r>
              <a:rPr lang="en-US" dirty="0" smtClean="0"/>
              <a:t>Last of the Terms….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45910" y="1676400"/>
            <a:ext cx="7924800" cy="42672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Teaching depends on the quality of relationships in the instructional setting.</a:t>
            </a:r>
          </a:p>
          <a:p>
            <a:pPr>
              <a:spcAft>
                <a:spcPts val="1200"/>
              </a:spcAft>
            </a:pPr>
            <a:r>
              <a:rPr lang="en-US" sz="2400" dirty="0" smtClean="0"/>
              <a:t>An essential teaching skill is managing relationships with and among students and keeping them positive and supportive.</a:t>
            </a:r>
          </a:p>
          <a:p>
            <a:pPr>
              <a:spcAft>
                <a:spcPts val="1200"/>
              </a:spcAft>
            </a:pPr>
            <a:r>
              <a:rPr lang="en-US" sz="2400" dirty="0" smtClean="0"/>
              <a:t>Getting to know students allows the teacher to interact with them as individuals.</a:t>
            </a:r>
          </a:p>
          <a:p>
            <a:pPr>
              <a:spcAft>
                <a:spcPts val="1200"/>
              </a:spcAft>
            </a:pPr>
            <a:r>
              <a:rPr lang="en-US" sz="2400" dirty="0" smtClean="0"/>
              <a:t>Effective teachers are culturally competent and treat all students with dignity and respect. </a:t>
            </a:r>
            <a:endParaRPr lang="en-US" dirty="0" smtClean="0"/>
          </a:p>
        </p:txBody>
      </p:sp>
      <p:sp>
        <p:nvSpPr>
          <p:cNvPr id="3" name="Title 1"/>
          <p:cNvSpPr txBox="1">
            <a:spLocks/>
          </p:cNvSpPr>
          <p:nvPr/>
        </p:nvSpPr>
        <p:spPr>
          <a:xfrm>
            <a:off x="457200" y="304800"/>
            <a:ext cx="8382000" cy="1143000"/>
          </a:xfrm>
          <a:prstGeom prst="rect">
            <a:avLst/>
          </a:prstGeom>
        </p:spPr>
        <p:txBody>
          <a:bodyPr>
            <a:normAutofit/>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fontAlgn="auto">
              <a:spcAft>
                <a:spcPts val="0"/>
              </a:spcAft>
              <a:defRPr/>
            </a:pPr>
            <a:r>
              <a:rPr lang="en-US" sz="3200" dirty="0" smtClean="0"/>
              <a:t>Component 2a: Creating an environment of respect and rapport</a:t>
            </a:r>
          </a:p>
        </p:txBody>
      </p:sp>
    </p:spTree>
    <p:extLst>
      <p:ext uri="{BB962C8B-B14F-4D97-AF65-F5344CB8AC3E}">
        <p14:creationId xmlns:p14="http://schemas.microsoft.com/office/powerpoint/2010/main" val="3334092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533400" y="1143000"/>
            <a:ext cx="8077200" cy="5181600"/>
          </a:xfrm>
        </p:spPr>
        <p:txBody>
          <a:bodyPr/>
          <a:lstStyle/>
          <a:p>
            <a:pPr>
              <a:spcAft>
                <a:spcPts val="1200"/>
              </a:spcAft>
            </a:pPr>
            <a:r>
              <a:rPr lang="en-US" sz="2400" dirty="0" smtClean="0"/>
              <a:t>Teacher maintains eye contact while listening and conversing with students. </a:t>
            </a:r>
          </a:p>
          <a:p>
            <a:pPr>
              <a:spcAft>
                <a:spcPts val="1200"/>
              </a:spcAft>
            </a:pPr>
            <a:r>
              <a:rPr lang="en-US" sz="2400" dirty="0" smtClean="0"/>
              <a:t>Teacher has a sense of humor. </a:t>
            </a:r>
          </a:p>
          <a:p>
            <a:pPr>
              <a:spcAft>
                <a:spcPts val="1200"/>
              </a:spcAft>
            </a:pPr>
            <a:r>
              <a:rPr lang="en-US" sz="2400" dirty="0" smtClean="0"/>
              <a:t>Teacher demonstrates traits of genuine concern, warmth, and sincerity toward students. </a:t>
            </a:r>
          </a:p>
          <a:p>
            <a:pPr>
              <a:spcAft>
                <a:spcPts val="1200"/>
              </a:spcAft>
            </a:pPr>
            <a:r>
              <a:rPr lang="en-US" sz="2400" dirty="0" smtClean="0"/>
              <a:t>Teacher acknowledges the traditions and cultures of students from differing backgrounds. </a:t>
            </a:r>
          </a:p>
          <a:p>
            <a:pPr>
              <a:spcAft>
                <a:spcPts val="1200"/>
              </a:spcAft>
            </a:pPr>
            <a:r>
              <a:rPr lang="en-US" sz="2400" dirty="0" smtClean="0"/>
              <a:t>Teacher greets students as they enter school or classroom. </a:t>
            </a:r>
          </a:p>
          <a:p>
            <a:pPr>
              <a:spcAft>
                <a:spcPts val="1200"/>
              </a:spcAft>
            </a:pPr>
            <a:r>
              <a:rPr lang="en-US" sz="2400" dirty="0" smtClean="0"/>
              <a:t>Teacher maintains appropriate proximity to students. </a:t>
            </a:r>
          </a:p>
        </p:txBody>
      </p:sp>
      <p:sp>
        <p:nvSpPr>
          <p:cNvPr id="17410" name="Title 1"/>
          <p:cNvSpPr>
            <a:spLocks noGrp="1"/>
          </p:cNvSpPr>
          <p:nvPr>
            <p:ph type="title"/>
          </p:nvPr>
        </p:nvSpPr>
        <p:spPr>
          <a:xfrm>
            <a:off x="457200" y="152400"/>
            <a:ext cx="8229600" cy="990600"/>
          </a:xfrm>
        </p:spPr>
        <p:txBody>
          <a:bodyPr>
            <a:normAutofit fontScale="90000"/>
          </a:bodyPr>
          <a:lstStyle/>
          <a:p>
            <a:pPr fontAlgn="auto">
              <a:spcAft>
                <a:spcPts val="0"/>
              </a:spcAft>
              <a:defRPr/>
            </a:pPr>
            <a:r>
              <a:rPr lang="en-US" dirty="0" smtClean="0"/>
              <a:t>Strategies for establishing rapport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idx="1"/>
          </p:nvPr>
        </p:nvSpPr>
        <p:spPr>
          <a:xfrm>
            <a:off x="457200" y="1676400"/>
            <a:ext cx="8229600" cy="1676400"/>
          </a:xfrm>
        </p:spPr>
        <p:txBody>
          <a:bodyPr/>
          <a:lstStyle/>
          <a:p>
            <a:pPr>
              <a:spcBef>
                <a:spcPts val="600"/>
              </a:spcBef>
              <a:spcAft>
                <a:spcPts val="2400"/>
              </a:spcAft>
            </a:pPr>
            <a:r>
              <a:rPr lang="en-US" sz="2800" dirty="0" smtClean="0"/>
              <a:t>Teacher interaction with students</a:t>
            </a:r>
          </a:p>
          <a:p>
            <a:pPr>
              <a:spcBef>
                <a:spcPts val="600"/>
              </a:spcBef>
              <a:spcAft>
                <a:spcPts val="2400"/>
              </a:spcAft>
            </a:pPr>
            <a:r>
              <a:rPr lang="en-US" sz="2800" dirty="0" smtClean="0"/>
              <a:t>Student interactions with other students</a:t>
            </a:r>
            <a:endParaRPr lang="en-US" sz="2800" dirty="0"/>
          </a:p>
        </p:txBody>
      </p:sp>
      <p:sp>
        <p:nvSpPr>
          <p:cNvPr id="7" name="Title 2"/>
          <p:cNvSpPr>
            <a:spLocks noGrp="1"/>
          </p:cNvSpPr>
          <p:nvPr>
            <p:ph type="title"/>
          </p:nvPr>
        </p:nvSpPr>
        <p:spPr>
          <a:xfrm>
            <a:off x="457200" y="304800"/>
            <a:ext cx="8229600" cy="1143000"/>
          </a:xfrm>
        </p:spPr>
        <p:txBody>
          <a:bodyPr/>
          <a:lstStyle/>
          <a:p>
            <a:r>
              <a:rPr lang="en-US" dirty="0" smtClean="0"/>
              <a:t>Elements of 2a</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143000"/>
            <a:ext cx="8229600" cy="4864100"/>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600" dirty="0" smtClean="0"/>
              <a:t>Teacher interactions with students demonstrate caring and respect.</a:t>
            </a:r>
          </a:p>
          <a:p>
            <a:pPr>
              <a:spcAft>
                <a:spcPts val="1200"/>
              </a:spcAft>
            </a:pPr>
            <a:r>
              <a:rPr lang="en-US" sz="2600" dirty="0" smtClean="0"/>
              <a:t>Interactions demonstrate respect for the students’ cultures.</a:t>
            </a:r>
          </a:p>
          <a:p>
            <a:pPr>
              <a:spcAft>
                <a:spcPts val="1200"/>
              </a:spcAft>
            </a:pPr>
            <a:r>
              <a:rPr lang="en-US" sz="2600" dirty="0" smtClean="0"/>
              <a:t>Students demonstrate respect for the teacher.</a:t>
            </a:r>
          </a:p>
          <a:p>
            <a:pPr>
              <a:spcAft>
                <a:spcPts val="1200"/>
              </a:spcAft>
            </a:pPr>
            <a:r>
              <a:rPr lang="en-US" sz="2600" dirty="0" smtClean="0"/>
              <a:t>Student interactions with one another are polite and respectful.</a:t>
            </a:r>
          </a:p>
        </p:txBody>
      </p:sp>
      <p:sp>
        <p:nvSpPr>
          <p:cNvPr id="3" name="Title 2"/>
          <p:cNvSpPr txBox="1">
            <a:spLocks/>
          </p:cNvSpPr>
          <p:nvPr/>
        </p:nvSpPr>
        <p:spPr>
          <a:xfrm>
            <a:off x="457200" y="274638"/>
            <a:ext cx="8229600" cy="715962"/>
          </a:xfrm>
          <a:prstGeom prst="rect">
            <a:avLst/>
          </a:prstGeom>
        </p:spPr>
        <p:txBody>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dirty="0" smtClean="0"/>
              <a:t>Demonstrating proficiency</a:t>
            </a:r>
            <a:endParaRPr lang="en-US" dirty="0"/>
          </a:p>
        </p:txBody>
      </p:sp>
    </p:spTree>
    <p:extLst>
      <p:ext uri="{BB962C8B-B14F-4D97-AF65-F5344CB8AC3E}">
        <p14:creationId xmlns:p14="http://schemas.microsoft.com/office/powerpoint/2010/main" val="2289109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33400" y="1295400"/>
            <a:ext cx="7924800" cy="4800599"/>
          </a:xfrm>
          <a:prstGeom prst="rect">
            <a:avLst/>
          </a:prstGeom>
        </p:spPr>
        <p:txBody>
          <a:bodyPr/>
          <a:lst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spcAft>
                <a:spcPts val="1200"/>
              </a:spcAft>
            </a:pPr>
            <a:r>
              <a:rPr lang="en-US" sz="2400" dirty="0" smtClean="0"/>
              <a:t>“A culture for learning” reflects the importance of the work to both students and teacher.</a:t>
            </a:r>
          </a:p>
          <a:p>
            <a:pPr>
              <a:spcAft>
                <a:spcPts val="1200"/>
              </a:spcAft>
            </a:pPr>
            <a:r>
              <a:rPr lang="en-US" sz="2400" dirty="0" smtClean="0"/>
              <a:t>It describes the tone of the class – it is </a:t>
            </a:r>
            <a:r>
              <a:rPr lang="en-US" sz="2400" i="1" dirty="0" smtClean="0"/>
              <a:t>cool</a:t>
            </a:r>
            <a:r>
              <a:rPr lang="en-US" sz="2400" dirty="0" smtClean="0"/>
              <a:t> to be smart.</a:t>
            </a:r>
          </a:p>
          <a:p>
            <a:pPr>
              <a:spcAft>
                <a:spcPts val="1200"/>
              </a:spcAft>
            </a:pPr>
            <a:r>
              <a:rPr lang="en-US" sz="2400" dirty="0" smtClean="0"/>
              <a:t>Both teachers and students take pride in their work.</a:t>
            </a:r>
          </a:p>
          <a:p>
            <a:pPr>
              <a:spcAft>
                <a:spcPts val="1200"/>
              </a:spcAft>
            </a:pPr>
            <a:r>
              <a:rPr lang="en-US" sz="2400" dirty="0" smtClean="0"/>
              <a:t>It includes high expectations for all students.</a:t>
            </a:r>
          </a:p>
          <a:p>
            <a:pPr>
              <a:spcAft>
                <a:spcPts val="1200"/>
              </a:spcAft>
            </a:pPr>
            <a:r>
              <a:rPr lang="en-US" sz="2400" dirty="0" smtClean="0"/>
              <a:t>It provides a safe environment for taking risks.</a:t>
            </a:r>
          </a:p>
          <a:p>
            <a:pPr>
              <a:spcAft>
                <a:spcPts val="1200"/>
              </a:spcAft>
            </a:pPr>
            <a:r>
              <a:rPr lang="en-US" sz="2400" dirty="0" smtClean="0"/>
              <a:t>Should be school-wide, but if it isn’t, you are still responsible for your classroom.</a:t>
            </a:r>
          </a:p>
        </p:txBody>
      </p:sp>
      <p:sp>
        <p:nvSpPr>
          <p:cNvPr id="3" name="Title 1"/>
          <p:cNvSpPr txBox="1">
            <a:spLocks/>
          </p:cNvSpPr>
          <p:nvPr/>
        </p:nvSpPr>
        <p:spPr>
          <a:xfrm>
            <a:off x="457200" y="152400"/>
            <a:ext cx="8382000" cy="1143000"/>
          </a:xfrm>
          <a:prstGeom prst="rect">
            <a:avLst/>
          </a:prstGeom>
        </p:spPr>
        <p:txBody>
          <a:bodyPr>
            <a:normAutofit/>
          </a:bodyPr>
          <a:lst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fontAlgn="auto">
              <a:spcAft>
                <a:spcPts val="0"/>
              </a:spcAft>
              <a:defRPr/>
            </a:pPr>
            <a:r>
              <a:rPr lang="en-US" sz="3200" dirty="0" smtClean="0"/>
              <a:t>Component 2b: Establishing a culture for learning</a:t>
            </a:r>
          </a:p>
        </p:txBody>
      </p:sp>
    </p:spTree>
    <p:extLst>
      <p:ext uri="{BB962C8B-B14F-4D97-AF65-F5344CB8AC3E}">
        <p14:creationId xmlns:p14="http://schemas.microsoft.com/office/powerpoint/2010/main" val="302928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533400" y="914400"/>
            <a:ext cx="8077200" cy="5562600"/>
          </a:xfrm>
        </p:spPr>
        <p:txBody>
          <a:bodyPr/>
          <a:lstStyle/>
          <a:p>
            <a:pPr>
              <a:spcAft>
                <a:spcPts val="1200"/>
              </a:spcAft>
            </a:pPr>
            <a:r>
              <a:rPr lang="en-US" sz="2000" dirty="0" smtClean="0"/>
              <a:t>Teacher models fairness by calling on all students and making sure each student gets a turn. </a:t>
            </a:r>
          </a:p>
          <a:p>
            <a:pPr>
              <a:spcAft>
                <a:spcPts val="1200"/>
              </a:spcAft>
            </a:pPr>
            <a:r>
              <a:rPr lang="en-US" sz="2000" dirty="0" smtClean="0"/>
              <a:t>Teacher ensures access to learning for all students, makes modifications, and arranges for equality in seating and grouping. </a:t>
            </a:r>
          </a:p>
          <a:p>
            <a:pPr>
              <a:spcAft>
                <a:spcPts val="1200"/>
              </a:spcAft>
            </a:pPr>
            <a:r>
              <a:rPr lang="en-US" sz="2000" dirty="0" smtClean="0"/>
              <a:t>Teacher implements school and classroom rules fairly and consistently. </a:t>
            </a:r>
          </a:p>
          <a:p>
            <a:pPr>
              <a:spcAft>
                <a:spcPts val="1200"/>
              </a:spcAft>
            </a:pPr>
            <a:r>
              <a:rPr lang="en-US" sz="2000" dirty="0" smtClean="0"/>
              <a:t>Teacher values diversity as demonstrated by positive comments to all students and use of appropriate posters, bulletin boards and materials. </a:t>
            </a:r>
          </a:p>
          <a:p>
            <a:pPr>
              <a:spcAft>
                <a:spcPts val="1200"/>
              </a:spcAft>
            </a:pPr>
            <a:r>
              <a:rPr lang="en-US" sz="2000" dirty="0" smtClean="0"/>
              <a:t>Teacher listens to students and responds appropriately and equitably. </a:t>
            </a:r>
          </a:p>
          <a:p>
            <a:pPr>
              <a:spcAft>
                <a:spcPts val="1200"/>
              </a:spcAft>
            </a:pPr>
            <a:r>
              <a:rPr lang="en-US" sz="2000" dirty="0" smtClean="0"/>
              <a:t>Teacher treats students with respect and encourages them to respect each other. </a:t>
            </a:r>
          </a:p>
        </p:txBody>
      </p:sp>
      <p:sp>
        <p:nvSpPr>
          <p:cNvPr id="13314" name="Title 1"/>
          <p:cNvSpPr>
            <a:spLocks noGrp="1"/>
          </p:cNvSpPr>
          <p:nvPr>
            <p:ph type="title"/>
          </p:nvPr>
        </p:nvSpPr>
        <p:spPr>
          <a:xfrm>
            <a:off x="457200" y="152400"/>
            <a:ext cx="8229600" cy="838200"/>
          </a:xfrm>
        </p:spPr>
        <p:txBody>
          <a:bodyPr>
            <a:normAutofit fontScale="90000"/>
          </a:bodyPr>
          <a:lstStyle/>
          <a:p>
            <a:pPr fontAlgn="auto">
              <a:spcAft>
                <a:spcPts val="0"/>
              </a:spcAft>
              <a:defRPr/>
            </a:pPr>
            <a:r>
              <a:rPr lang="en-US" dirty="0" smtClean="0"/>
              <a:t>Strategies for establishing culture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2703</TotalTime>
  <Words>1708</Words>
  <Application>Microsoft Office PowerPoint</Application>
  <PresentationFormat>On-screen Show (4:3)</PresentationFormat>
  <Paragraphs>168</Paragraphs>
  <Slides>31</Slides>
  <Notes>6</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Concourse</vt:lpstr>
      <vt:lpstr>Danielson’s Framework for Teaching: An Overview</vt:lpstr>
      <vt:lpstr>DOMAIN 2 – The Classroom Environment</vt:lpstr>
      <vt:lpstr>Domain 2has 5 components</vt:lpstr>
      <vt:lpstr>PowerPoint Presentation</vt:lpstr>
      <vt:lpstr>Strategies for establishing rapport</vt:lpstr>
      <vt:lpstr>Elements of 2a</vt:lpstr>
      <vt:lpstr>PowerPoint Presentation</vt:lpstr>
      <vt:lpstr>PowerPoint Presentation</vt:lpstr>
      <vt:lpstr>Strategies for establishing culture</vt:lpstr>
      <vt:lpstr>Strategies for high expectations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Strategies for managing behavior</vt:lpstr>
      <vt:lpstr>PowerPoint Presentation</vt:lpstr>
      <vt:lpstr>PowerPoint Presentation</vt:lpstr>
      <vt:lpstr>PowerPoint Presentation</vt:lpstr>
      <vt:lpstr>Strategies for managing space</vt:lpstr>
      <vt:lpstr>PowerPoint Presentation</vt:lpstr>
      <vt:lpstr>PowerPoint Presentation</vt:lpstr>
      <vt:lpstr>Fairness</vt:lpstr>
      <vt:lpstr>Let’s Define Some Terms</vt:lpstr>
      <vt:lpstr>More Terms….</vt:lpstr>
      <vt:lpstr>More Terms….</vt:lpstr>
      <vt:lpstr>More Terms….</vt:lpstr>
      <vt:lpstr>Last of the Terms….</vt:lpstr>
    </vt:vector>
  </TitlesOfParts>
  <Company>Lyon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Pathwise Orientation</dc:title>
  <dc:creator>Kim Crosby</dc:creator>
  <cp:lastModifiedBy>Crosby, Kimberly D</cp:lastModifiedBy>
  <cp:revision>72</cp:revision>
  <dcterms:created xsi:type="dcterms:W3CDTF">2008-09-30T18:03:05Z</dcterms:created>
  <dcterms:modified xsi:type="dcterms:W3CDTF">2012-10-18T18:54:46Z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TC060900071033</vt:lpwstr>
  </property>
</Properties>
</file>